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Trebuchet MS" charset="1" panose="020B0603020202020204"/>
      <p:regular r:id="rId23"/>
    </p:embeddedFont>
    <p:embeddedFont>
      <p:font typeface="Raleway Bold" charset="1" panose="00000000000000000000"/>
      <p:regular r:id="rId24"/>
    </p:embeddedFont>
    <p:embeddedFont>
      <p:font typeface="Raleway" charset="1" panose="00000000000000000000"/>
      <p:regular r:id="rId25"/>
    </p:embeddedFont>
    <p:embeddedFont>
      <p:font typeface="Arial" charset="1" panose="020B0502020202020204"/>
      <p:regular r:id="rId26"/>
    </p:embeddedFont>
    <p:embeddedFont>
      <p:font typeface="Arial Bold" charset="1" panose="020B0802020202020204"/>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sp>
        <p:nvSpPr>
          <p:cNvPr name="AutoShape 20" id="20"/>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21" id="21"/>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22" id="22"/>
          <p:cNvGrpSpPr/>
          <p:nvPr/>
        </p:nvGrpSpPr>
        <p:grpSpPr>
          <a:xfrm rot="0">
            <a:off x="13772214" y="-12700"/>
            <a:ext cx="4511024" cy="10299700"/>
            <a:chOff x="0" y="0"/>
            <a:chExt cx="6014698" cy="13732933"/>
          </a:xfrm>
        </p:grpSpPr>
        <p:sp>
          <p:nvSpPr>
            <p:cNvPr name="Freeform 23" id="23"/>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24" id="24"/>
          <p:cNvGrpSpPr/>
          <p:nvPr/>
        </p:nvGrpSpPr>
        <p:grpSpPr>
          <a:xfrm rot="0">
            <a:off x="14405163" y="-12700"/>
            <a:ext cx="3882837" cy="10299700"/>
            <a:chOff x="0" y="0"/>
            <a:chExt cx="5177116" cy="13732933"/>
          </a:xfrm>
        </p:grpSpPr>
        <p:sp>
          <p:nvSpPr>
            <p:cNvPr name="Freeform 25" id="25"/>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26" id="26"/>
          <p:cNvGrpSpPr/>
          <p:nvPr/>
        </p:nvGrpSpPr>
        <p:grpSpPr>
          <a:xfrm rot="0">
            <a:off x="13398499" y="4572000"/>
            <a:ext cx="4889501" cy="5715000"/>
            <a:chOff x="0" y="0"/>
            <a:chExt cx="6519334" cy="7620000"/>
          </a:xfrm>
        </p:grpSpPr>
        <p:sp>
          <p:nvSpPr>
            <p:cNvPr name="Freeform 27" id="27"/>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28" id="28"/>
          <p:cNvGrpSpPr/>
          <p:nvPr/>
        </p:nvGrpSpPr>
        <p:grpSpPr>
          <a:xfrm rot="0">
            <a:off x="14001750" y="-12700"/>
            <a:ext cx="4281489" cy="10299700"/>
            <a:chOff x="0" y="0"/>
            <a:chExt cx="5708652" cy="13732933"/>
          </a:xfrm>
        </p:grpSpPr>
        <p:sp>
          <p:nvSpPr>
            <p:cNvPr name="Freeform 29" id="29"/>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30" id="30"/>
          <p:cNvGrpSpPr/>
          <p:nvPr/>
        </p:nvGrpSpPr>
        <p:grpSpPr>
          <a:xfrm rot="0">
            <a:off x="16348095" y="-12700"/>
            <a:ext cx="1935141" cy="10299700"/>
            <a:chOff x="0" y="0"/>
            <a:chExt cx="2580188" cy="13732933"/>
          </a:xfrm>
        </p:grpSpPr>
        <p:sp>
          <p:nvSpPr>
            <p:cNvPr name="Freeform 31" id="31"/>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32" id="32"/>
          <p:cNvGrpSpPr/>
          <p:nvPr/>
        </p:nvGrpSpPr>
        <p:grpSpPr>
          <a:xfrm rot="0">
            <a:off x="16408499" y="-12700"/>
            <a:ext cx="1874737" cy="10299700"/>
            <a:chOff x="0" y="0"/>
            <a:chExt cx="2499650" cy="13732933"/>
          </a:xfrm>
        </p:grpSpPr>
        <p:sp>
          <p:nvSpPr>
            <p:cNvPr name="Freeform 33" id="33"/>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34" id="34"/>
          <p:cNvGrpSpPr/>
          <p:nvPr/>
        </p:nvGrpSpPr>
        <p:grpSpPr>
          <a:xfrm rot="0">
            <a:off x="15557499" y="5384801"/>
            <a:ext cx="2725738" cy="4902199"/>
            <a:chOff x="0" y="0"/>
            <a:chExt cx="3634318" cy="6536266"/>
          </a:xfrm>
        </p:grpSpPr>
        <p:sp>
          <p:nvSpPr>
            <p:cNvPr name="Freeform 35" id="35"/>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36" id="36"/>
          <p:cNvGrpSpPr/>
          <p:nvPr/>
        </p:nvGrpSpPr>
        <p:grpSpPr>
          <a:xfrm rot="-10800000">
            <a:off x="0" y="0"/>
            <a:ext cx="1263894" cy="8499231"/>
            <a:chOff x="0" y="0"/>
            <a:chExt cx="1685192" cy="11332307"/>
          </a:xfrm>
        </p:grpSpPr>
        <p:sp>
          <p:nvSpPr>
            <p:cNvPr name="Freeform 37" id="37"/>
            <p:cNvSpPr/>
            <p:nvPr/>
          </p:nvSpPr>
          <p:spPr>
            <a:xfrm flipH="false" flipV="false" rot="0">
              <a:off x="0" y="0"/>
              <a:ext cx="1685163" cy="11332337"/>
            </a:xfrm>
            <a:custGeom>
              <a:avLst/>
              <a:gdLst/>
              <a:ahLst/>
              <a:cxnLst/>
              <a:rect r="r" b="b" t="t" l="l"/>
              <a:pathLst>
                <a:path h="11332337" w="1685163">
                  <a:moveTo>
                    <a:pt x="0" y="11332337"/>
                  </a:moveTo>
                  <a:lnTo>
                    <a:pt x="1685163" y="0"/>
                  </a:lnTo>
                  <a:lnTo>
                    <a:pt x="1685163" y="11332337"/>
                  </a:lnTo>
                  <a:close/>
                </a:path>
              </a:pathLst>
            </a:custGeom>
            <a:solidFill>
              <a:srgbClr val="90C226">
                <a:alpha val="72157"/>
              </a:srgbClr>
            </a:solidFill>
          </p:spPr>
        </p:sp>
      </p:grpSp>
      <p:grpSp>
        <p:nvGrpSpPr>
          <p:cNvPr name="Group 38" id="38"/>
          <p:cNvGrpSpPr/>
          <p:nvPr/>
        </p:nvGrpSpPr>
        <p:grpSpPr>
          <a:xfrm rot="0">
            <a:off x="2441122" y="803250"/>
            <a:ext cx="12663000" cy="5283000"/>
            <a:chOff x="0" y="0"/>
            <a:chExt cx="16884000" cy="7044000"/>
          </a:xfrm>
        </p:grpSpPr>
        <p:sp>
          <p:nvSpPr>
            <p:cNvPr name="Freeform 39" id="39"/>
            <p:cNvSpPr/>
            <p:nvPr/>
          </p:nvSpPr>
          <p:spPr>
            <a:xfrm flipH="false" flipV="false" rot="0">
              <a:off x="0" y="0"/>
              <a:ext cx="16884000" cy="7044000"/>
            </a:xfrm>
            <a:custGeom>
              <a:avLst/>
              <a:gdLst/>
              <a:ahLst/>
              <a:cxnLst/>
              <a:rect r="r" b="b" t="t" l="l"/>
              <a:pathLst>
                <a:path h="7044000" w="16884000">
                  <a:moveTo>
                    <a:pt x="0" y="0"/>
                  </a:moveTo>
                  <a:lnTo>
                    <a:pt x="16884000" y="0"/>
                  </a:lnTo>
                  <a:lnTo>
                    <a:pt x="16884000" y="7044000"/>
                  </a:lnTo>
                  <a:lnTo>
                    <a:pt x="0" y="7044000"/>
                  </a:lnTo>
                  <a:close/>
                </a:path>
              </a:pathLst>
            </a:custGeom>
            <a:solidFill>
              <a:srgbClr val="000000">
                <a:alpha val="0"/>
              </a:srgbClr>
            </a:solidFill>
          </p:spPr>
        </p:sp>
        <p:sp>
          <p:nvSpPr>
            <p:cNvPr name="TextBox 40" id="40"/>
            <p:cNvSpPr txBox="true"/>
            <p:nvPr/>
          </p:nvSpPr>
          <p:spPr>
            <a:xfrm>
              <a:off x="0" y="-9525"/>
              <a:ext cx="16884000" cy="7053525"/>
            </a:xfrm>
            <a:prstGeom prst="rect">
              <a:avLst/>
            </a:prstGeom>
          </p:spPr>
          <p:txBody>
            <a:bodyPr anchor="t" rtlCol="false" tIns="0" lIns="0" bIns="0" rIns="0"/>
            <a:lstStyle/>
            <a:p>
              <a:pPr algn="l">
                <a:lnSpc>
                  <a:spcPts val="6719"/>
                </a:lnSpc>
              </a:pPr>
            </a:p>
            <a:p>
              <a:pPr algn="l">
                <a:lnSpc>
                  <a:spcPts val="6719"/>
                </a:lnSpc>
              </a:pPr>
            </a:p>
            <a:p>
              <a:pPr algn="l">
                <a:lnSpc>
                  <a:spcPts val="6719"/>
                </a:lnSpc>
              </a:pPr>
              <a:r>
                <a:rPr lang="en-US" sz="5599">
                  <a:solidFill>
                    <a:srgbClr val="000000"/>
                  </a:solidFill>
                  <a:latin typeface="Trebuchet MS"/>
                  <a:ea typeface="Trebuchet MS"/>
                  <a:cs typeface="Trebuchet MS"/>
                  <a:sym typeface="Trebuchet MS"/>
                </a:rPr>
                <a:t>AUTOMATED VIDEO DUBBING SYSTEM </a:t>
              </a:r>
            </a:p>
            <a:p>
              <a:pPr algn="l">
                <a:lnSpc>
                  <a:spcPts val="6719"/>
                </a:lnSpc>
              </a:pPr>
              <a:r>
                <a:rPr lang="en-US" sz="5599">
                  <a:solidFill>
                    <a:srgbClr val="000000"/>
                  </a:solidFill>
                  <a:latin typeface="Trebuchet MS"/>
                  <a:ea typeface="Trebuchet MS"/>
                  <a:cs typeface="Trebuchet MS"/>
                  <a:sym typeface="Trebuchet MS"/>
                </a:rPr>
                <a:t>FOR REGIONAL LANGUAGE</a:t>
              </a:r>
            </a:p>
          </p:txBody>
        </p:sp>
      </p:grpSp>
      <p:grpSp>
        <p:nvGrpSpPr>
          <p:cNvPr name="Group 41" id="41"/>
          <p:cNvGrpSpPr/>
          <p:nvPr/>
        </p:nvGrpSpPr>
        <p:grpSpPr>
          <a:xfrm rot="0">
            <a:off x="2441122" y="6543450"/>
            <a:ext cx="14757128" cy="2049000"/>
            <a:chOff x="0" y="0"/>
            <a:chExt cx="19676171" cy="2732000"/>
          </a:xfrm>
        </p:grpSpPr>
        <p:sp>
          <p:nvSpPr>
            <p:cNvPr name="Freeform 42" id="42"/>
            <p:cNvSpPr/>
            <p:nvPr/>
          </p:nvSpPr>
          <p:spPr>
            <a:xfrm flipH="false" flipV="false" rot="0">
              <a:off x="0" y="0"/>
              <a:ext cx="19676171" cy="2732000"/>
            </a:xfrm>
            <a:custGeom>
              <a:avLst/>
              <a:gdLst/>
              <a:ahLst/>
              <a:cxnLst/>
              <a:rect r="r" b="b" t="t" l="l"/>
              <a:pathLst>
                <a:path h="2732000" w="19676171">
                  <a:moveTo>
                    <a:pt x="0" y="0"/>
                  </a:moveTo>
                  <a:lnTo>
                    <a:pt x="19676171" y="0"/>
                  </a:lnTo>
                  <a:lnTo>
                    <a:pt x="19676171" y="2732000"/>
                  </a:lnTo>
                  <a:lnTo>
                    <a:pt x="0" y="2732000"/>
                  </a:lnTo>
                  <a:close/>
                </a:path>
              </a:pathLst>
            </a:custGeom>
            <a:solidFill>
              <a:srgbClr val="000000">
                <a:alpha val="0"/>
              </a:srgbClr>
            </a:solidFill>
          </p:spPr>
        </p:sp>
        <p:sp>
          <p:nvSpPr>
            <p:cNvPr name="TextBox 43" id="43"/>
            <p:cNvSpPr txBox="true"/>
            <p:nvPr/>
          </p:nvSpPr>
          <p:spPr>
            <a:xfrm>
              <a:off x="0" y="-9525"/>
              <a:ext cx="19676171" cy="2741525"/>
            </a:xfrm>
            <a:prstGeom prst="rect">
              <a:avLst/>
            </a:prstGeom>
          </p:spPr>
          <p:txBody>
            <a:bodyPr anchor="b" rtlCol="false" tIns="0" lIns="0" bIns="0" rIns="0"/>
            <a:lstStyle/>
            <a:p>
              <a:pPr algn="l">
                <a:lnSpc>
                  <a:spcPts val="5759"/>
                </a:lnSpc>
              </a:pPr>
              <a:r>
                <a:rPr lang="en-US" sz="4800">
                  <a:solidFill>
                    <a:srgbClr val="808080"/>
                  </a:solidFill>
                  <a:latin typeface="Trebuchet MS"/>
                  <a:ea typeface="Trebuchet MS"/>
                  <a:cs typeface="Trebuchet MS"/>
                  <a:sym typeface="Trebuchet MS"/>
                </a:rPr>
                <a:t>A presentation by </a:t>
              </a:r>
            </a:p>
            <a:p>
              <a:pPr algn="l">
                <a:lnSpc>
                  <a:spcPts val="5759"/>
                </a:lnSpc>
              </a:pPr>
              <a:r>
                <a:rPr lang="en-US" sz="4800">
                  <a:solidFill>
                    <a:srgbClr val="808080"/>
                  </a:solidFill>
                  <a:latin typeface="Trebuchet MS"/>
                  <a:ea typeface="Trebuchet MS"/>
                  <a:cs typeface="Trebuchet MS"/>
                  <a:sym typeface="Trebuchet MS"/>
                </a:rPr>
                <a:t>Tharun M (220701301)</a:t>
              </a:r>
            </a:p>
            <a:p>
              <a:pPr algn="l">
                <a:lnSpc>
                  <a:spcPts val="5759"/>
                </a:lnSpc>
              </a:pPr>
              <a:r>
                <a:rPr lang="en-US" sz="4800">
                  <a:solidFill>
                    <a:srgbClr val="808080"/>
                  </a:solidFill>
                  <a:latin typeface="Trebuchet MS"/>
                  <a:ea typeface="Trebuchet MS"/>
                  <a:cs typeface="Trebuchet MS"/>
                  <a:sym typeface="Trebuchet MS"/>
                </a:rPr>
                <a:t>Tharun R L (220701302)</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sp>
        <p:nvSpPr>
          <p:cNvPr name="Freeform 20" id="20"/>
          <p:cNvSpPr/>
          <p:nvPr/>
        </p:nvSpPr>
        <p:spPr>
          <a:xfrm flipH="false" flipV="false" rot="0">
            <a:off x="0" y="-12700"/>
            <a:ext cx="18283236" cy="11462630"/>
          </a:xfrm>
          <a:custGeom>
            <a:avLst/>
            <a:gdLst/>
            <a:ahLst/>
            <a:cxnLst/>
            <a:rect r="r" b="b" t="t" l="l"/>
            <a:pathLst>
              <a:path h="11462630" w="18283236">
                <a:moveTo>
                  <a:pt x="0" y="0"/>
                </a:moveTo>
                <a:lnTo>
                  <a:pt x="18283236" y="0"/>
                </a:lnTo>
                <a:lnTo>
                  <a:pt x="18283236" y="11462630"/>
                </a:lnTo>
                <a:lnTo>
                  <a:pt x="0" y="11462630"/>
                </a:lnTo>
                <a:lnTo>
                  <a:pt x="0" y="0"/>
                </a:lnTo>
                <a:close/>
              </a:path>
            </a:pathLst>
          </a:custGeom>
          <a:blipFill>
            <a:blip r:embed="rId2"/>
            <a:stretch>
              <a:fillRect l="-311"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BEBEB"/>
        </a:solidFill>
      </p:bgPr>
    </p:bg>
    <p:spTree>
      <p:nvGrpSpPr>
        <p:cNvPr id="1" name=""/>
        <p:cNvGrpSpPr/>
        <p:nvPr/>
      </p:nvGrpSpPr>
      <p:grpSpPr>
        <a:xfrm>
          <a:off x="0" y="0"/>
          <a:ext cx="0" cy="0"/>
          <a:chOff x="0" y="0"/>
          <a:chExt cx="0" cy="0"/>
        </a:xfrm>
      </p:grpSpPr>
      <p:sp>
        <p:nvSpPr>
          <p:cNvPr name="Freeform 2" id="2"/>
          <p:cNvSpPr/>
          <p:nvPr/>
        </p:nvSpPr>
        <p:spPr>
          <a:xfrm flipH="false" flipV="false" rot="0">
            <a:off x="0" y="-571500"/>
            <a:ext cx="18288000" cy="11430000"/>
          </a:xfrm>
          <a:custGeom>
            <a:avLst/>
            <a:gdLst/>
            <a:ahLst/>
            <a:cxnLst/>
            <a:rect r="r" b="b" t="t" l="l"/>
            <a:pathLst>
              <a:path h="11430000" w="18288000">
                <a:moveTo>
                  <a:pt x="0" y="0"/>
                </a:moveTo>
                <a:lnTo>
                  <a:pt x="18288000" y="0"/>
                </a:lnTo>
                <a:lnTo>
                  <a:pt x="18288000" y="11430000"/>
                </a:lnTo>
                <a:lnTo>
                  <a:pt x="0" y="11430000"/>
                </a:lnTo>
                <a:lnTo>
                  <a:pt x="0" y="0"/>
                </a:lnTo>
                <a:close/>
              </a:path>
            </a:pathLst>
          </a:custGeom>
          <a:blipFill>
            <a:blip r:embed="rId2"/>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BEBEB"/>
        </a:solidFill>
      </p:bgPr>
    </p:bg>
    <p:spTree>
      <p:nvGrpSpPr>
        <p:cNvPr id="1" name=""/>
        <p:cNvGrpSpPr/>
        <p:nvPr/>
      </p:nvGrpSpPr>
      <p:grpSpPr>
        <a:xfrm>
          <a:off x="0" y="0"/>
          <a:ext cx="0" cy="0"/>
          <a:chOff x="0" y="0"/>
          <a:chExt cx="0" cy="0"/>
        </a:xfrm>
      </p:grpSpPr>
      <p:sp>
        <p:nvSpPr>
          <p:cNvPr name="Freeform 2" id="2"/>
          <p:cNvSpPr/>
          <p:nvPr/>
        </p:nvSpPr>
        <p:spPr>
          <a:xfrm flipH="false" flipV="false" rot="0">
            <a:off x="1684197" y="0"/>
            <a:ext cx="14919607" cy="11077359"/>
          </a:xfrm>
          <a:custGeom>
            <a:avLst/>
            <a:gdLst/>
            <a:ahLst/>
            <a:cxnLst/>
            <a:rect r="r" b="b" t="t" l="l"/>
            <a:pathLst>
              <a:path h="11077359" w="14919607">
                <a:moveTo>
                  <a:pt x="0" y="0"/>
                </a:moveTo>
                <a:lnTo>
                  <a:pt x="14919606" y="0"/>
                </a:lnTo>
                <a:lnTo>
                  <a:pt x="14919606" y="11077359"/>
                </a:lnTo>
                <a:lnTo>
                  <a:pt x="0" y="11077359"/>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BEBEB"/>
        </a:solidFill>
      </p:bgPr>
    </p:bg>
    <p:spTree>
      <p:nvGrpSpPr>
        <p:cNvPr id="1" name=""/>
        <p:cNvGrpSpPr/>
        <p:nvPr/>
      </p:nvGrpSpPr>
      <p:grpSpPr>
        <a:xfrm>
          <a:off x="0" y="0"/>
          <a:ext cx="0" cy="0"/>
          <a:chOff x="0" y="0"/>
          <a:chExt cx="0" cy="0"/>
        </a:xfrm>
      </p:grpSpPr>
      <p:sp>
        <p:nvSpPr>
          <p:cNvPr name="Freeform 2" id="2"/>
          <p:cNvSpPr/>
          <p:nvPr/>
        </p:nvSpPr>
        <p:spPr>
          <a:xfrm flipH="false" flipV="false" rot="0">
            <a:off x="0" y="-1143000"/>
            <a:ext cx="18288000" cy="11430000"/>
          </a:xfrm>
          <a:custGeom>
            <a:avLst/>
            <a:gdLst/>
            <a:ahLst/>
            <a:cxnLst/>
            <a:rect r="r" b="b" t="t" l="l"/>
            <a:pathLst>
              <a:path h="11430000" w="18288000">
                <a:moveTo>
                  <a:pt x="0" y="0"/>
                </a:moveTo>
                <a:lnTo>
                  <a:pt x="18288000" y="0"/>
                </a:lnTo>
                <a:lnTo>
                  <a:pt x="18288000" y="11430000"/>
                </a:lnTo>
                <a:lnTo>
                  <a:pt x="0" y="11430000"/>
                </a:lnTo>
                <a:lnTo>
                  <a:pt x="0" y="0"/>
                </a:lnTo>
                <a:close/>
              </a:path>
            </a:pathLst>
          </a:custGeom>
          <a:blipFill>
            <a:blip r:embed="rId2"/>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sp>
        <p:nvSpPr>
          <p:cNvPr name="Freeform 20" id="20"/>
          <p:cNvSpPr/>
          <p:nvPr/>
        </p:nvSpPr>
        <p:spPr>
          <a:xfrm flipH="false" flipV="false" rot="0">
            <a:off x="0" y="-570011"/>
            <a:ext cx="18283236" cy="11427022"/>
          </a:xfrm>
          <a:custGeom>
            <a:avLst/>
            <a:gdLst/>
            <a:ahLst/>
            <a:cxnLst/>
            <a:rect r="r" b="b" t="t" l="l"/>
            <a:pathLst>
              <a:path h="11427022" w="18283236">
                <a:moveTo>
                  <a:pt x="0" y="0"/>
                </a:moveTo>
                <a:lnTo>
                  <a:pt x="18283236" y="0"/>
                </a:lnTo>
                <a:lnTo>
                  <a:pt x="18283236" y="11427022"/>
                </a:lnTo>
                <a:lnTo>
                  <a:pt x="0" y="11427022"/>
                </a:lnTo>
                <a:lnTo>
                  <a:pt x="0" y="0"/>
                </a:lnTo>
                <a:close/>
              </a:path>
            </a:pathLst>
          </a:custGeom>
          <a:blipFill>
            <a:blip r:embed="rId2"/>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BEBEB"/>
        </a:solidFill>
      </p:bgPr>
    </p:bg>
    <p:spTree>
      <p:nvGrpSpPr>
        <p:cNvPr id="1" name=""/>
        <p:cNvGrpSpPr/>
        <p:nvPr/>
      </p:nvGrpSpPr>
      <p:grpSpPr>
        <a:xfrm>
          <a:off x="0" y="0"/>
          <a:ext cx="0" cy="0"/>
          <a:chOff x="0" y="0"/>
          <a:chExt cx="0" cy="0"/>
        </a:xfrm>
      </p:grpSpPr>
      <p:sp>
        <p:nvSpPr>
          <p:cNvPr name="Freeform 2" id="2"/>
          <p:cNvSpPr/>
          <p:nvPr/>
        </p:nvSpPr>
        <p:spPr>
          <a:xfrm flipH="false" flipV="false" rot="0">
            <a:off x="0" y="3014696"/>
            <a:ext cx="18288000" cy="3911765"/>
          </a:xfrm>
          <a:custGeom>
            <a:avLst/>
            <a:gdLst/>
            <a:ahLst/>
            <a:cxnLst/>
            <a:rect r="r" b="b" t="t" l="l"/>
            <a:pathLst>
              <a:path h="3911765" w="18288000">
                <a:moveTo>
                  <a:pt x="0" y="0"/>
                </a:moveTo>
                <a:lnTo>
                  <a:pt x="18288000" y="0"/>
                </a:lnTo>
                <a:lnTo>
                  <a:pt x="18288000" y="3911765"/>
                </a:lnTo>
                <a:lnTo>
                  <a:pt x="0" y="3911765"/>
                </a:lnTo>
                <a:lnTo>
                  <a:pt x="0" y="0"/>
                </a:lnTo>
                <a:close/>
              </a:path>
            </a:pathLst>
          </a:custGeom>
          <a:blipFill>
            <a:blip r:embed="rId2"/>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sp>
        <p:nvSpPr>
          <p:cNvPr name="Freeform 20" id="20"/>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527" t="0" r="-1527" b="0"/>
            </a:stretch>
          </a:blipFill>
        </p:spPr>
      </p:sp>
    </p:spTree>
  </p:cSld>
  <p:clrMapOvr>
    <a:masterClrMapping/>
  </p:clrMapOvr>
</p:sld>
</file>

<file path=ppt/slides/slide17.xml><?xml version="1.0" encoding="utf-8"?>
<p:sld xmlns:p="http://schemas.openxmlformats.org/presentationml/2006/main" xmlns:a="http://schemas.openxmlformats.org/drawingml/2006/main">
  <p:cSld>
    <p:bg>
      <p:bgPr>
        <a:solidFill>
          <a:srgbClr val="EBEBEB"/>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grpSp>
        <p:nvGrpSpPr>
          <p:cNvPr name="Group 20" id="20"/>
          <p:cNvGrpSpPr/>
          <p:nvPr/>
        </p:nvGrpSpPr>
        <p:grpSpPr>
          <a:xfrm rot="0">
            <a:off x="847200" y="3601500"/>
            <a:ext cx="16593600" cy="3084000"/>
            <a:chOff x="0" y="0"/>
            <a:chExt cx="22124800" cy="4112000"/>
          </a:xfrm>
        </p:grpSpPr>
        <p:sp>
          <p:nvSpPr>
            <p:cNvPr name="Freeform 21" id="21"/>
            <p:cNvSpPr/>
            <p:nvPr/>
          </p:nvSpPr>
          <p:spPr>
            <a:xfrm flipH="false" flipV="false" rot="0">
              <a:off x="0" y="0"/>
              <a:ext cx="22124800" cy="4112000"/>
            </a:xfrm>
            <a:custGeom>
              <a:avLst/>
              <a:gdLst/>
              <a:ahLst/>
              <a:cxnLst/>
              <a:rect r="r" b="b" t="t" l="l"/>
              <a:pathLst>
                <a:path h="4112000" w="22124800">
                  <a:moveTo>
                    <a:pt x="0" y="0"/>
                  </a:moveTo>
                  <a:lnTo>
                    <a:pt x="22124800" y="0"/>
                  </a:lnTo>
                  <a:lnTo>
                    <a:pt x="22124800" y="4112000"/>
                  </a:lnTo>
                  <a:lnTo>
                    <a:pt x="0" y="4112000"/>
                  </a:lnTo>
                  <a:close/>
                </a:path>
              </a:pathLst>
            </a:custGeom>
            <a:solidFill>
              <a:srgbClr val="000000">
                <a:alpha val="0"/>
              </a:srgbClr>
            </a:solidFill>
          </p:spPr>
        </p:sp>
        <p:sp>
          <p:nvSpPr>
            <p:cNvPr name="TextBox 22" id="22"/>
            <p:cNvSpPr txBox="true"/>
            <p:nvPr/>
          </p:nvSpPr>
          <p:spPr>
            <a:xfrm>
              <a:off x="0" y="-9525"/>
              <a:ext cx="22124800" cy="4121525"/>
            </a:xfrm>
            <a:prstGeom prst="rect">
              <a:avLst/>
            </a:prstGeom>
          </p:spPr>
          <p:txBody>
            <a:bodyPr anchor="ctr" rtlCol="false" tIns="0" lIns="0" bIns="0" rIns="0"/>
            <a:lstStyle/>
            <a:p>
              <a:pPr algn="ctr">
                <a:lnSpc>
                  <a:spcPts val="11040"/>
                </a:lnSpc>
              </a:pPr>
              <a:r>
                <a:rPr lang="en-US" sz="9200">
                  <a:solidFill>
                    <a:srgbClr val="000000"/>
                  </a:solidFill>
                  <a:latin typeface="Trebuchet MS"/>
                  <a:ea typeface="Trebuchet MS"/>
                  <a:cs typeface="Trebuchet MS"/>
                  <a:sym typeface="Trebuchet MS"/>
                </a:rPr>
                <a:t>THANK YOU FOR YOUR TIME</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sp>
        <p:nvSpPr>
          <p:cNvPr name="Freeform 20" id="20"/>
          <p:cNvSpPr/>
          <p:nvPr/>
        </p:nvSpPr>
        <p:spPr>
          <a:xfrm flipH="false" flipV="false" rot="0">
            <a:off x="4889400" y="325474"/>
            <a:ext cx="8509200" cy="9636076"/>
          </a:xfrm>
          <a:custGeom>
            <a:avLst/>
            <a:gdLst/>
            <a:ahLst/>
            <a:cxnLst/>
            <a:rect r="r" b="b" t="t" l="l"/>
            <a:pathLst>
              <a:path h="9636076" w="8509200">
                <a:moveTo>
                  <a:pt x="0" y="0"/>
                </a:moveTo>
                <a:lnTo>
                  <a:pt x="8509200" y="0"/>
                </a:lnTo>
                <a:lnTo>
                  <a:pt x="8509200" y="9636076"/>
                </a:lnTo>
                <a:lnTo>
                  <a:pt x="0" y="9636076"/>
                </a:lnTo>
                <a:lnTo>
                  <a:pt x="0" y="0"/>
                </a:lnTo>
                <a:close/>
              </a:path>
            </a:pathLst>
          </a:custGeom>
          <a:blipFill>
            <a:blip r:embed="rId2"/>
            <a:stretch>
              <a:fillRect l="0" t="0" r="0" b="0"/>
            </a:stretch>
          </a:blipFill>
        </p:spPr>
      </p:sp>
      <p:grpSp>
        <p:nvGrpSpPr>
          <p:cNvPr name="Group 21" id="21"/>
          <p:cNvGrpSpPr/>
          <p:nvPr/>
        </p:nvGrpSpPr>
        <p:grpSpPr>
          <a:xfrm rot="0">
            <a:off x="6906414" y="1285536"/>
            <a:ext cx="6865800" cy="1525200"/>
            <a:chOff x="0" y="0"/>
            <a:chExt cx="9154400" cy="2033600"/>
          </a:xfrm>
        </p:grpSpPr>
        <p:sp>
          <p:nvSpPr>
            <p:cNvPr name="Freeform 22" id="22"/>
            <p:cNvSpPr/>
            <p:nvPr/>
          </p:nvSpPr>
          <p:spPr>
            <a:xfrm flipH="false" flipV="false" rot="0">
              <a:off x="0" y="0"/>
              <a:ext cx="9154400" cy="2033600"/>
            </a:xfrm>
            <a:custGeom>
              <a:avLst/>
              <a:gdLst/>
              <a:ahLst/>
              <a:cxnLst/>
              <a:rect r="r" b="b" t="t" l="l"/>
              <a:pathLst>
                <a:path h="2033600" w="9154400">
                  <a:moveTo>
                    <a:pt x="0" y="0"/>
                  </a:moveTo>
                  <a:lnTo>
                    <a:pt x="9154400" y="0"/>
                  </a:lnTo>
                  <a:lnTo>
                    <a:pt x="9154400" y="2033600"/>
                  </a:lnTo>
                  <a:lnTo>
                    <a:pt x="0" y="2033600"/>
                  </a:lnTo>
                  <a:close/>
                </a:path>
              </a:pathLst>
            </a:custGeom>
            <a:solidFill>
              <a:srgbClr val="000000">
                <a:alpha val="0"/>
              </a:srgbClr>
            </a:solidFill>
          </p:spPr>
        </p:sp>
        <p:sp>
          <p:nvSpPr>
            <p:cNvPr name="TextBox 23" id="23"/>
            <p:cNvSpPr txBox="true"/>
            <p:nvPr/>
          </p:nvSpPr>
          <p:spPr>
            <a:xfrm>
              <a:off x="0" y="-9525"/>
              <a:ext cx="9154400" cy="2043125"/>
            </a:xfrm>
            <a:prstGeom prst="rect">
              <a:avLst/>
            </a:prstGeom>
          </p:spPr>
          <p:txBody>
            <a:bodyPr anchor="b" rtlCol="false" tIns="0" lIns="0" bIns="0" rIns="0"/>
            <a:lstStyle/>
            <a:p>
              <a:pPr algn="just">
                <a:lnSpc>
                  <a:spcPts val="7200"/>
                </a:lnSpc>
              </a:pPr>
              <a:r>
                <a:rPr lang="en-US" b="true" sz="6000">
                  <a:solidFill>
                    <a:srgbClr val="000000"/>
                  </a:solidFill>
                  <a:latin typeface="Raleway Bold"/>
                  <a:ea typeface="Raleway Bold"/>
                  <a:cs typeface="Raleway Bold"/>
                  <a:sym typeface="Raleway Bold"/>
                </a:rPr>
                <a:t>Agenda</a:t>
              </a:r>
            </a:p>
          </p:txBody>
        </p:sp>
      </p:grpSp>
      <p:grpSp>
        <p:nvGrpSpPr>
          <p:cNvPr name="Group 24" id="24"/>
          <p:cNvGrpSpPr/>
          <p:nvPr/>
        </p:nvGrpSpPr>
        <p:grpSpPr>
          <a:xfrm rot="0">
            <a:off x="5849595" y="3244850"/>
            <a:ext cx="7101230" cy="6013450"/>
            <a:chOff x="0" y="0"/>
            <a:chExt cx="9468306" cy="8017933"/>
          </a:xfrm>
        </p:grpSpPr>
        <p:sp>
          <p:nvSpPr>
            <p:cNvPr name="Freeform 25" id="25"/>
            <p:cNvSpPr/>
            <p:nvPr/>
          </p:nvSpPr>
          <p:spPr>
            <a:xfrm flipH="false" flipV="false" rot="0">
              <a:off x="0" y="0"/>
              <a:ext cx="9468307" cy="8017933"/>
            </a:xfrm>
            <a:custGeom>
              <a:avLst/>
              <a:gdLst/>
              <a:ahLst/>
              <a:cxnLst/>
              <a:rect r="r" b="b" t="t" l="l"/>
              <a:pathLst>
                <a:path h="8017933" w="9468307">
                  <a:moveTo>
                    <a:pt x="0" y="0"/>
                  </a:moveTo>
                  <a:lnTo>
                    <a:pt x="9468307" y="0"/>
                  </a:lnTo>
                  <a:lnTo>
                    <a:pt x="9468307" y="8017933"/>
                  </a:lnTo>
                  <a:lnTo>
                    <a:pt x="0" y="8017933"/>
                  </a:lnTo>
                  <a:close/>
                </a:path>
              </a:pathLst>
            </a:custGeom>
            <a:solidFill>
              <a:srgbClr val="000000">
                <a:alpha val="0"/>
              </a:srgbClr>
            </a:solidFill>
          </p:spPr>
        </p:sp>
        <p:sp>
          <p:nvSpPr>
            <p:cNvPr name="TextBox 26" id="26"/>
            <p:cNvSpPr txBox="true"/>
            <p:nvPr/>
          </p:nvSpPr>
          <p:spPr>
            <a:xfrm>
              <a:off x="0" y="0"/>
              <a:ext cx="9468306" cy="8017933"/>
            </a:xfrm>
            <a:prstGeom prst="rect">
              <a:avLst/>
            </a:prstGeom>
          </p:spPr>
          <p:txBody>
            <a:bodyPr anchor="t" rtlCol="false" tIns="0" lIns="0" bIns="0" rIns="0"/>
            <a:lstStyle/>
            <a:p>
              <a:pPr algn="l" marL="1344763" indent="-672382" lvl="1">
                <a:lnSpc>
                  <a:spcPts val="5159"/>
                </a:lnSpc>
                <a:buFont typeface="Arial"/>
                <a:buChar char="•"/>
              </a:pPr>
              <a:r>
                <a:rPr lang="en-US" sz="4299">
                  <a:solidFill>
                    <a:srgbClr val="000000"/>
                  </a:solidFill>
                  <a:latin typeface="Raleway"/>
                  <a:ea typeface="Raleway"/>
                  <a:cs typeface="Raleway"/>
                  <a:sym typeface="Raleway"/>
                </a:rPr>
                <a:t>Abstract</a:t>
              </a:r>
            </a:p>
            <a:p>
              <a:pPr algn="l" marL="1344763" indent="-672382" lvl="1">
                <a:lnSpc>
                  <a:spcPts val="5159"/>
                </a:lnSpc>
                <a:buFont typeface="Arial"/>
                <a:buChar char="•"/>
              </a:pPr>
              <a:r>
                <a:rPr lang="en-US" sz="4299">
                  <a:solidFill>
                    <a:srgbClr val="000000"/>
                  </a:solidFill>
                  <a:latin typeface="Raleway"/>
                  <a:ea typeface="Raleway"/>
                  <a:cs typeface="Raleway"/>
                  <a:sym typeface="Raleway"/>
                </a:rPr>
                <a:t>Objectives</a:t>
              </a:r>
            </a:p>
            <a:p>
              <a:pPr algn="l" marL="1344763" indent="-672382" lvl="1">
                <a:lnSpc>
                  <a:spcPts val="5159"/>
                </a:lnSpc>
                <a:buFont typeface="Arial"/>
                <a:buChar char="•"/>
              </a:pPr>
              <a:r>
                <a:rPr lang="en-US" sz="4299">
                  <a:solidFill>
                    <a:srgbClr val="000000"/>
                  </a:solidFill>
                  <a:latin typeface="Raleway"/>
                  <a:ea typeface="Raleway"/>
                  <a:cs typeface="Raleway"/>
                  <a:sym typeface="Raleway"/>
                </a:rPr>
                <a:t>Existing System</a:t>
              </a:r>
            </a:p>
            <a:p>
              <a:pPr algn="l" marL="1344763" indent="-672382" lvl="1">
                <a:lnSpc>
                  <a:spcPts val="5159"/>
                </a:lnSpc>
                <a:buFont typeface="Arial"/>
                <a:buChar char="•"/>
              </a:pPr>
              <a:r>
                <a:rPr lang="en-US" sz="4299">
                  <a:solidFill>
                    <a:srgbClr val="000000"/>
                  </a:solidFill>
                  <a:latin typeface="Raleway"/>
                  <a:ea typeface="Raleway"/>
                  <a:cs typeface="Raleway"/>
                  <a:sym typeface="Raleway"/>
                </a:rPr>
                <a:t>Proposed System</a:t>
              </a:r>
            </a:p>
            <a:p>
              <a:pPr algn="l" marL="1344763" indent="-672382" lvl="1">
                <a:lnSpc>
                  <a:spcPts val="5159"/>
                </a:lnSpc>
                <a:buFont typeface="Arial"/>
                <a:buChar char="•"/>
              </a:pPr>
              <a:r>
                <a:rPr lang="en-US" sz="4299">
                  <a:solidFill>
                    <a:srgbClr val="000000"/>
                  </a:solidFill>
                  <a:latin typeface="Raleway"/>
                  <a:ea typeface="Raleway"/>
                  <a:cs typeface="Raleway"/>
                  <a:sym typeface="Raleway"/>
                </a:rPr>
                <a:t>System Architecture</a:t>
              </a:r>
            </a:p>
            <a:p>
              <a:pPr algn="l" marL="1344763" indent="-672382" lvl="1">
                <a:lnSpc>
                  <a:spcPts val="5159"/>
                </a:lnSpc>
                <a:buFont typeface="Arial"/>
                <a:buChar char="•"/>
              </a:pPr>
              <a:r>
                <a:rPr lang="en-US" sz="4299">
                  <a:solidFill>
                    <a:srgbClr val="000000"/>
                  </a:solidFill>
                  <a:latin typeface="Raleway"/>
                  <a:ea typeface="Raleway"/>
                  <a:cs typeface="Raleway"/>
                  <a:sym typeface="Raleway"/>
                </a:rPr>
                <a:t>Modules Used</a:t>
              </a:r>
            </a:p>
            <a:p>
              <a:pPr algn="l" marL="1344763" indent="-672382" lvl="1">
                <a:lnSpc>
                  <a:spcPts val="5159"/>
                </a:lnSpc>
                <a:buFont typeface="Arial"/>
                <a:buChar char="•"/>
              </a:pPr>
              <a:r>
                <a:rPr lang="en-US" sz="4299">
                  <a:solidFill>
                    <a:srgbClr val="000000"/>
                  </a:solidFill>
                  <a:latin typeface="Raleway"/>
                  <a:ea typeface="Raleway"/>
                  <a:cs typeface="Raleway"/>
                  <a:sym typeface="Raleway"/>
                </a:rPr>
                <a:t>Output</a:t>
              </a:r>
            </a:p>
            <a:p>
              <a:pPr algn="l" marL="1344763" indent="-672382" lvl="1">
                <a:lnSpc>
                  <a:spcPts val="5159"/>
                </a:lnSpc>
              </a:pPr>
            </a:p>
          </p:txBody>
        </p:sp>
      </p:gr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grpSp>
        <p:nvGrpSpPr>
          <p:cNvPr name="Group 20" id="20"/>
          <p:cNvGrpSpPr/>
          <p:nvPr/>
        </p:nvGrpSpPr>
        <p:grpSpPr>
          <a:xfrm rot="0">
            <a:off x="865414" y="542924"/>
            <a:ext cx="9529536" cy="2416176"/>
            <a:chOff x="0" y="0"/>
            <a:chExt cx="12706048" cy="3221568"/>
          </a:xfrm>
        </p:grpSpPr>
        <p:sp>
          <p:nvSpPr>
            <p:cNvPr name="Freeform 21" id="21"/>
            <p:cNvSpPr/>
            <p:nvPr/>
          </p:nvSpPr>
          <p:spPr>
            <a:xfrm flipH="false" flipV="false" rot="0">
              <a:off x="0" y="0"/>
              <a:ext cx="12706048" cy="3221568"/>
            </a:xfrm>
            <a:custGeom>
              <a:avLst/>
              <a:gdLst/>
              <a:ahLst/>
              <a:cxnLst/>
              <a:rect r="r" b="b" t="t" l="l"/>
              <a:pathLst>
                <a:path h="3221568" w="12706048">
                  <a:moveTo>
                    <a:pt x="0" y="0"/>
                  </a:moveTo>
                  <a:lnTo>
                    <a:pt x="12706048" y="0"/>
                  </a:lnTo>
                  <a:lnTo>
                    <a:pt x="12706048" y="3221568"/>
                  </a:lnTo>
                  <a:lnTo>
                    <a:pt x="0" y="3221568"/>
                  </a:lnTo>
                  <a:close/>
                </a:path>
              </a:pathLst>
            </a:custGeom>
            <a:solidFill>
              <a:srgbClr val="000000">
                <a:alpha val="0"/>
              </a:srgbClr>
            </a:solidFill>
          </p:spPr>
        </p:sp>
        <p:sp>
          <p:nvSpPr>
            <p:cNvPr name="TextBox 22" id="22"/>
            <p:cNvSpPr txBox="true"/>
            <p:nvPr/>
          </p:nvSpPr>
          <p:spPr>
            <a:xfrm>
              <a:off x="0" y="-19050"/>
              <a:ext cx="12706048" cy="3240618"/>
            </a:xfrm>
            <a:prstGeom prst="rect">
              <a:avLst/>
            </a:prstGeom>
          </p:spPr>
          <p:txBody>
            <a:bodyPr anchor="t" rtlCol="false" tIns="0" lIns="0" bIns="0" rIns="0"/>
            <a:lstStyle/>
            <a:p>
              <a:pPr algn="l">
                <a:lnSpc>
                  <a:spcPts val="8640"/>
                </a:lnSpc>
              </a:pPr>
              <a:r>
                <a:rPr lang="en-US" sz="7200">
                  <a:solidFill>
                    <a:srgbClr val="000000"/>
                  </a:solidFill>
                  <a:latin typeface="Trebuchet MS"/>
                  <a:ea typeface="Trebuchet MS"/>
                  <a:cs typeface="Trebuchet MS"/>
                  <a:sym typeface="Trebuchet MS"/>
                </a:rPr>
                <a:t>Abstract</a:t>
              </a:r>
            </a:p>
          </p:txBody>
        </p:sp>
      </p:grpSp>
      <p:grpSp>
        <p:nvGrpSpPr>
          <p:cNvPr name="Group 23" id="23"/>
          <p:cNvGrpSpPr/>
          <p:nvPr/>
        </p:nvGrpSpPr>
        <p:grpSpPr>
          <a:xfrm rot="0">
            <a:off x="1028700" y="2338775"/>
            <a:ext cx="13733496" cy="7784648"/>
            <a:chOff x="0" y="0"/>
            <a:chExt cx="18311328" cy="10379531"/>
          </a:xfrm>
        </p:grpSpPr>
        <p:sp>
          <p:nvSpPr>
            <p:cNvPr name="Freeform 24" id="24"/>
            <p:cNvSpPr/>
            <p:nvPr/>
          </p:nvSpPr>
          <p:spPr>
            <a:xfrm flipH="false" flipV="false" rot="0">
              <a:off x="0" y="0"/>
              <a:ext cx="18311329" cy="10379531"/>
            </a:xfrm>
            <a:custGeom>
              <a:avLst/>
              <a:gdLst/>
              <a:ahLst/>
              <a:cxnLst/>
              <a:rect r="r" b="b" t="t" l="l"/>
              <a:pathLst>
                <a:path h="10379531" w="18311329">
                  <a:moveTo>
                    <a:pt x="0" y="0"/>
                  </a:moveTo>
                  <a:lnTo>
                    <a:pt x="18311329" y="0"/>
                  </a:lnTo>
                  <a:lnTo>
                    <a:pt x="18311329" y="10379531"/>
                  </a:lnTo>
                  <a:lnTo>
                    <a:pt x="0" y="10379531"/>
                  </a:lnTo>
                  <a:close/>
                </a:path>
              </a:pathLst>
            </a:custGeom>
            <a:solidFill>
              <a:srgbClr val="000000">
                <a:alpha val="0"/>
              </a:srgbClr>
            </a:solidFill>
          </p:spPr>
        </p:sp>
        <p:sp>
          <p:nvSpPr>
            <p:cNvPr name="TextBox 25" id="25"/>
            <p:cNvSpPr txBox="true"/>
            <p:nvPr/>
          </p:nvSpPr>
          <p:spPr>
            <a:xfrm>
              <a:off x="0" y="-85725"/>
              <a:ext cx="18311328" cy="10465256"/>
            </a:xfrm>
            <a:prstGeom prst="rect">
              <a:avLst/>
            </a:prstGeom>
          </p:spPr>
          <p:txBody>
            <a:bodyPr anchor="t" rtlCol="false" tIns="0" lIns="0" bIns="0" rIns="0"/>
            <a:lstStyle/>
            <a:p>
              <a:pPr algn="l">
                <a:lnSpc>
                  <a:spcPts val="5520"/>
                </a:lnSpc>
              </a:pPr>
              <a:r>
                <a:rPr lang="en-US" sz="4000">
                  <a:solidFill>
                    <a:srgbClr val="000000"/>
                  </a:solidFill>
                  <a:latin typeface="Trebuchet MS"/>
                  <a:ea typeface="Trebuchet MS"/>
                  <a:cs typeface="Trebuchet MS"/>
                  <a:sym typeface="Trebuchet MS"/>
                </a:rPr>
                <a:t>This project introduces a web-based, AI-powered video dubbing system that automates the process of transcription, translation, and voice generation. It translates video speech into Tamil (Chennai slang), using technologies like Speechmatics, Google Gemini, and Google Cloud TTS. The goal is to enhance accessibility for regional audiences through natural-sounding, multi-speaker dubbed videos with minimal manual effort.</a:t>
              </a:r>
            </a:p>
            <a:p>
              <a:pPr algn="l">
                <a:lnSpc>
                  <a:spcPts val="5520"/>
                </a:lnSpc>
              </a:pPr>
            </a:p>
          </p:txBody>
        </p:sp>
      </p:gr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grpSp>
        <p:nvGrpSpPr>
          <p:cNvPr name="Group 20" id="20"/>
          <p:cNvGrpSpPr/>
          <p:nvPr/>
        </p:nvGrpSpPr>
        <p:grpSpPr>
          <a:xfrm rot="0">
            <a:off x="1028700" y="702128"/>
            <a:ext cx="9627508" cy="2256972"/>
            <a:chOff x="0" y="0"/>
            <a:chExt cx="12836677" cy="3009296"/>
          </a:xfrm>
        </p:grpSpPr>
        <p:sp>
          <p:nvSpPr>
            <p:cNvPr name="Freeform 21" id="21"/>
            <p:cNvSpPr/>
            <p:nvPr/>
          </p:nvSpPr>
          <p:spPr>
            <a:xfrm flipH="false" flipV="false" rot="0">
              <a:off x="0" y="0"/>
              <a:ext cx="12836678" cy="3009296"/>
            </a:xfrm>
            <a:custGeom>
              <a:avLst/>
              <a:gdLst/>
              <a:ahLst/>
              <a:cxnLst/>
              <a:rect r="r" b="b" t="t" l="l"/>
              <a:pathLst>
                <a:path h="3009296" w="12836678">
                  <a:moveTo>
                    <a:pt x="0" y="0"/>
                  </a:moveTo>
                  <a:lnTo>
                    <a:pt x="12836678" y="0"/>
                  </a:lnTo>
                  <a:lnTo>
                    <a:pt x="12836678" y="3009296"/>
                  </a:lnTo>
                  <a:lnTo>
                    <a:pt x="0" y="3009296"/>
                  </a:lnTo>
                  <a:close/>
                </a:path>
              </a:pathLst>
            </a:custGeom>
            <a:solidFill>
              <a:srgbClr val="000000">
                <a:alpha val="0"/>
              </a:srgbClr>
            </a:solidFill>
          </p:spPr>
        </p:sp>
        <p:sp>
          <p:nvSpPr>
            <p:cNvPr name="TextBox 22" id="22"/>
            <p:cNvSpPr txBox="true"/>
            <p:nvPr/>
          </p:nvSpPr>
          <p:spPr>
            <a:xfrm>
              <a:off x="0" y="-19050"/>
              <a:ext cx="12836677" cy="3028346"/>
            </a:xfrm>
            <a:prstGeom prst="rect">
              <a:avLst/>
            </a:prstGeom>
          </p:spPr>
          <p:txBody>
            <a:bodyPr anchor="t" rtlCol="false" tIns="0" lIns="0" bIns="0" rIns="0"/>
            <a:lstStyle/>
            <a:p>
              <a:pPr algn="l">
                <a:lnSpc>
                  <a:spcPts val="8640"/>
                </a:lnSpc>
              </a:pPr>
              <a:r>
                <a:rPr lang="en-US" sz="7200">
                  <a:solidFill>
                    <a:srgbClr val="000000"/>
                  </a:solidFill>
                  <a:latin typeface="Trebuchet MS"/>
                  <a:ea typeface="Trebuchet MS"/>
                  <a:cs typeface="Trebuchet MS"/>
                  <a:sym typeface="Trebuchet MS"/>
                </a:rPr>
                <a:t>Objectives</a:t>
              </a:r>
            </a:p>
          </p:txBody>
        </p:sp>
      </p:grpSp>
      <p:grpSp>
        <p:nvGrpSpPr>
          <p:cNvPr name="Group 23" id="23"/>
          <p:cNvGrpSpPr/>
          <p:nvPr/>
        </p:nvGrpSpPr>
        <p:grpSpPr>
          <a:xfrm rot="0">
            <a:off x="1633782" y="2473324"/>
            <a:ext cx="16319500" cy="6784976"/>
            <a:chOff x="0" y="0"/>
            <a:chExt cx="21759333" cy="9046635"/>
          </a:xfrm>
        </p:grpSpPr>
        <p:sp>
          <p:nvSpPr>
            <p:cNvPr name="Freeform 24" id="24"/>
            <p:cNvSpPr/>
            <p:nvPr/>
          </p:nvSpPr>
          <p:spPr>
            <a:xfrm flipH="false" flipV="false" rot="0">
              <a:off x="0" y="0"/>
              <a:ext cx="21759334" cy="9046635"/>
            </a:xfrm>
            <a:custGeom>
              <a:avLst/>
              <a:gdLst/>
              <a:ahLst/>
              <a:cxnLst/>
              <a:rect r="r" b="b" t="t" l="l"/>
              <a:pathLst>
                <a:path h="9046635" w="21759334">
                  <a:moveTo>
                    <a:pt x="0" y="0"/>
                  </a:moveTo>
                  <a:lnTo>
                    <a:pt x="21759334" y="0"/>
                  </a:lnTo>
                  <a:lnTo>
                    <a:pt x="21759334" y="9046635"/>
                  </a:lnTo>
                  <a:lnTo>
                    <a:pt x="0" y="9046635"/>
                  </a:lnTo>
                  <a:close/>
                </a:path>
              </a:pathLst>
            </a:custGeom>
            <a:solidFill>
              <a:srgbClr val="000000">
                <a:alpha val="0"/>
              </a:srgbClr>
            </a:solidFill>
          </p:spPr>
        </p:sp>
        <p:sp>
          <p:nvSpPr>
            <p:cNvPr name="TextBox 25" id="25"/>
            <p:cNvSpPr txBox="true"/>
            <p:nvPr/>
          </p:nvSpPr>
          <p:spPr>
            <a:xfrm>
              <a:off x="0" y="-19050"/>
              <a:ext cx="21759333" cy="9065685"/>
            </a:xfrm>
            <a:prstGeom prst="rect">
              <a:avLst/>
            </a:prstGeom>
          </p:spPr>
          <p:txBody>
            <a:bodyPr anchor="t" rtlCol="false" tIns="0" lIns="0" bIns="0" rIns="0"/>
            <a:lstStyle/>
            <a:p>
              <a:pPr algn="l">
                <a:lnSpc>
                  <a:spcPts val="4800"/>
                </a:lnSpc>
              </a:pPr>
              <a:r>
                <a:rPr lang="en-US" sz="4000">
                  <a:solidFill>
                    <a:srgbClr val="000000"/>
                  </a:solidFill>
                  <a:latin typeface="Trebuchet MS"/>
                  <a:ea typeface="Trebuchet MS"/>
                  <a:cs typeface="Trebuchet MS"/>
                  <a:sym typeface="Trebuchet MS"/>
                </a:rPr>
                <a:t>1.Automate video dubbing into Tamil (Chennai slang).</a:t>
              </a:r>
            </a:p>
            <a:p>
              <a:pPr algn="l">
                <a:lnSpc>
                  <a:spcPts val="4800"/>
                </a:lnSpc>
              </a:pPr>
            </a:p>
            <a:p>
              <a:pPr algn="l">
                <a:lnSpc>
                  <a:spcPts val="4800"/>
                </a:lnSpc>
              </a:pPr>
              <a:r>
                <a:rPr lang="en-US" sz="4000">
                  <a:solidFill>
                    <a:srgbClr val="000000"/>
                  </a:solidFill>
                  <a:latin typeface="Trebuchet MS"/>
                  <a:ea typeface="Trebuchet MS"/>
                  <a:cs typeface="Trebuchet MS"/>
                  <a:sym typeface="Trebuchet MS"/>
                </a:rPr>
                <a:t>2.Support speaker diarization and voice assignment.</a:t>
              </a:r>
            </a:p>
            <a:p>
              <a:pPr algn="l">
                <a:lnSpc>
                  <a:spcPts val="4800"/>
                </a:lnSpc>
              </a:pPr>
            </a:p>
            <a:p>
              <a:pPr algn="l">
                <a:lnSpc>
                  <a:spcPts val="4800"/>
                </a:lnSpc>
              </a:pPr>
              <a:r>
                <a:rPr lang="en-US" sz="4000">
                  <a:solidFill>
                    <a:srgbClr val="000000"/>
                  </a:solidFill>
                  <a:latin typeface="Trebuchet MS"/>
                  <a:ea typeface="Trebuchet MS"/>
                  <a:cs typeface="Trebuchet MS"/>
                  <a:sym typeface="Trebuchet MS"/>
                </a:rPr>
                <a:t>3.Achieve natural, regionally accurate TTS.</a:t>
              </a:r>
            </a:p>
            <a:p>
              <a:pPr algn="l">
                <a:lnSpc>
                  <a:spcPts val="4800"/>
                </a:lnSpc>
              </a:pPr>
            </a:p>
            <a:p>
              <a:pPr algn="l">
                <a:lnSpc>
                  <a:spcPts val="4800"/>
                </a:lnSpc>
              </a:pPr>
              <a:r>
                <a:rPr lang="en-US" sz="4000">
                  <a:solidFill>
                    <a:srgbClr val="000000"/>
                  </a:solidFill>
                  <a:latin typeface="Trebuchet MS"/>
                  <a:ea typeface="Trebuchet MS"/>
                  <a:cs typeface="Trebuchet MS"/>
                  <a:sym typeface="Trebuchet MS"/>
                </a:rPr>
                <a:t>4.Provide a simple, user-friendly web interface.</a:t>
              </a:r>
            </a:p>
            <a:p>
              <a:pPr algn="l">
                <a:lnSpc>
                  <a:spcPts val="4800"/>
                </a:lnSpc>
              </a:pPr>
            </a:p>
            <a:p>
              <a:pPr algn="l">
                <a:lnSpc>
                  <a:spcPts val="4800"/>
                </a:lnSpc>
              </a:pPr>
              <a:r>
                <a:rPr lang="en-US" sz="4000">
                  <a:solidFill>
                    <a:srgbClr val="000000"/>
                  </a:solidFill>
                  <a:latin typeface="Trebuchet MS"/>
                  <a:ea typeface="Trebuchet MS"/>
                  <a:cs typeface="Trebuchet MS"/>
                  <a:sym typeface="Trebuchet MS"/>
                </a:rPr>
                <a:t>5.Ensure synchronization and high-quality output.</a:t>
              </a:r>
            </a:p>
            <a:p>
              <a:pPr algn="l">
                <a:lnSpc>
                  <a:spcPts val="2879"/>
                </a:lnSpc>
              </a:pPr>
            </a:p>
            <a:p>
              <a:pPr algn="l">
                <a:lnSpc>
                  <a:spcPts val="4800"/>
                </a:lnSpc>
              </a:pPr>
            </a:p>
          </p:txBody>
        </p:sp>
      </p:gr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grpSp>
        <p:nvGrpSpPr>
          <p:cNvPr name="Group 20" id="20"/>
          <p:cNvGrpSpPr/>
          <p:nvPr/>
        </p:nvGrpSpPr>
        <p:grpSpPr>
          <a:xfrm rot="0">
            <a:off x="1028700" y="887016"/>
            <a:ext cx="9366250" cy="2416176"/>
            <a:chOff x="0" y="0"/>
            <a:chExt cx="12488333" cy="3221568"/>
          </a:xfrm>
        </p:grpSpPr>
        <p:sp>
          <p:nvSpPr>
            <p:cNvPr name="Freeform 21" id="21"/>
            <p:cNvSpPr/>
            <p:nvPr/>
          </p:nvSpPr>
          <p:spPr>
            <a:xfrm flipH="false" flipV="false" rot="0">
              <a:off x="0" y="0"/>
              <a:ext cx="12488333" cy="3221568"/>
            </a:xfrm>
            <a:custGeom>
              <a:avLst/>
              <a:gdLst/>
              <a:ahLst/>
              <a:cxnLst/>
              <a:rect r="r" b="b" t="t" l="l"/>
              <a:pathLst>
                <a:path h="3221568" w="12488333">
                  <a:moveTo>
                    <a:pt x="0" y="0"/>
                  </a:moveTo>
                  <a:lnTo>
                    <a:pt x="12488333" y="0"/>
                  </a:lnTo>
                  <a:lnTo>
                    <a:pt x="12488333" y="3221568"/>
                  </a:lnTo>
                  <a:lnTo>
                    <a:pt x="0" y="3221568"/>
                  </a:lnTo>
                  <a:close/>
                </a:path>
              </a:pathLst>
            </a:custGeom>
            <a:solidFill>
              <a:srgbClr val="000000">
                <a:alpha val="0"/>
              </a:srgbClr>
            </a:solidFill>
          </p:spPr>
        </p:sp>
        <p:sp>
          <p:nvSpPr>
            <p:cNvPr name="TextBox 22" id="22"/>
            <p:cNvSpPr txBox="true"/>
            <p:nvPr/>
          </p:nvSpPr>
          <p:spPr>
            <a:xfrm>
              <a:off x="0" y="-19050"/>
              <a:ext cx="12488333" cy="3240618"/>
            </a:xfrm>
            <a:prstGeom prst="rect">
              <a:avLst/>
            </a:prstGeom>
          </p:spPr>
          <p:txBody>
            <a:bodyPr anchor="t" rtlCol="false" tIns="0" lIns="0" bIns="0" rIns="0"/>
            <a:lstStyle/>
            <a:p>
              <a:pPr algn="l">
                <a:lnSpc>
                  <a:spcPts val="8640"/>
                </a:lnSpc>
              </a:pPr>
              <a:r>
                <a:rPr lang="en-US" sz="7200">
                  <a:solidFill>
                    <a:srgbClr val="000000"/>
                  </a:solidFill>
                  <a:latin typeface="Trebuchet MS"/>
                  <a:ea typeface="Trebuchet MS"/>
                  <a:cs typeface="Trebuchet MS"/>
                  <a:sym typeface="Trebuchet MS"/>
                </a:rPr>
                <a:t>Existing System</a:t>
              </a:r>
            </a:p>
          </p:txBody>
        </p:sp>
      </p:grpSp>
      <p:grpSp>
        <p:nvGrpSpPr>
          <p:cNvPr name="Group 23" id="23"/>
          <p:cNvGrpSpPr/>
          <p:nvPr/>
        </p:nvGrpSpPr>
        <p:grpSpPr>
          <a:xfrm rot="0">
            <a:off x="1690006" y="2483527"/>
            <a:ext cx="12850586" cy="6340198"/>
            <a:chOff x="0" y="0"/>
            <a:chExt cx="17134115" cy="8453597"/>
          </a:xfrm>
        </p:grpSpPr>
        <p:sp>
          <p:nvSpPr>
            <p:cNvPr name="Freeform 24" id="24"/>
            <p:cNvSpPr/>
            <p:nvPr/>
          </p:nvSpPr>
          <p:spPr>
            <a:xfrm flipH="false" flipV="false" rot="0">
              <a:off x="0" y="0"/>
              <a:ext cx="17134115" cy="8453597"/>
            </a:xfrm>
            <a:custGeom>
              <a:avLst/>
              <a:gdLst/>
              <a:ahLst/>
              <a:cxnLst/>
              <a:rect r="r" b="b" t="t" l="l"/>
              <a:pathLst>
                <a:path h="8453597" w="17134115">
                  <a:moveTo>
                    <a:pt x="0" y="0"/>
                  </a:moveTo>
                  <a:lnTo>
                    <a:pt x="17134115" y="0"/>
                  </a:lnTo>
                  <a:lnTo>
                    <a:pt x="17134115" y="8453597"/>
                  </a:lnTo>
                  <a:lnTo>
                    <a:pt x="0" y="8453597"/>
                  </a:lnTo>
                  <a:close/>
                </a:path>
              </a:pathLst>
            </a:custGeom>
            <a:solidFill>
              <a:srgbClr val="000000">
                <a:alpha val="0"/>
              </a:srgbClr>
            </a:solidFill>
          </p:spPr>
        </p:sp>
        <p:sp>
          <p:nvSpPr>
            <p:cNvPr name="TextBox 25" id="25"/>
            <p:cNvSpPr txBox="true"/>
            <p:nvPr/>
          </p:nvSpPr>
          <p:spPr>
            <a:xfrm>
              <a:off x="0" y="-85725"/>
              <a:ext cx="17134115" cy="8539322"/>
            </a:xfrm>
            <a:prstGeom prst="rect">
              <a:avLst/>
            </a:prstGeom>
          </p:spPr>
          <p:txBody>
            <a:bodyPr anchor="ctr" rtlCol="false" tIns="0" lIns="0" bIns="0" rIns="0"/>
            <a:lstStyle/>
            <a:p>
              <a:pPr algn="l" marL="965200" indent="-482600" lvl="1">
                <a:lnSpc>
                  <a:spcPts val="4800"/>
                </a:lnSpc>
                <a:buFont typeface="Arial"/>
                <a:buChar char="•"/>
              </a:pPr>
              <a:r>
                <a:rPr lang="en-US" sz="4000">
                  <a:solidFill>
                    <a:srgbClr val="000000"/>
                  </a:solidFill>
                  <a:latin typeface="Arial"/>
                  <a:ea typeface="Arial"/>
                  <a:cs typeface="Arial"/>
                  <a:sym typeface="Arial"/>
                </a:rPr>
                <a:t>Mostly manual, involving human transcribers, translators, </a:t>
              </a:r>
            </a:p>
            <a:p>
              <a:pPr algn="l" marL="965200" indent="-482600" lvl="1">
                <a:lnSpc>
                  <a:spcPts val="4800"/>
                </a:lnSpc>
              </a:pPr>
              <a:r>
                <a:rPr lang="en-US" sz="4000">
                  <a:solidFill>
                    <a:srgbClr val="000000"/>
                  </a:solidFill>
                  <a:latin typeface="Arial"/>
                  <a:ea typeface="Arial"/>
                  <a:cs typeface="Arial"/>
                  <a:sym typeface="Arial"/>
                </a:rPr>
                <a:t>and   voice actors.</a:t>
              </a:r>
            </a:p>
            <a:p>
              <a:pPr algn="l" marL="965200" indent="-482600" lvl="1">
                <a:lnSpc>
                  <a:spcPts val="4800"/>
                </a:lnSpc>
              </a:pPr>
            </a:p>
            <a:p>
              <a:pPr algn="l" marL="965200" indent="-482600" lvl="1">
                <a:lnSpc>
                  <a:spcPts val="4800"/>
                </a:lnSpc>
                <a:buFont typeface="Arial"/>
                <a:buChar char="•"/>
              </a:pPr>
              <a:r>
                <a:rPr lang="en-US" sz="4000">
                  <a:solidFill>
                    <a:srgbClr val="000000"/>
                  </a:solidFill>
                  <a:latin typeface="Arial"/>
                  <a:ea typeface="Arial"/>
                  <a:cs typeface="Arial"/>
                  <a:sym typeface="Arial"/>
                </a:rPr>
                <a:t>Limited speaker recognition and slang support.</a:t>
              </a:r>
            </a:p>
            <a:p>
              <a:pPr algn="l" marL="965200" indent="-482600" lvl="1">
                <a:lnSpc>
                  <a:spcPts val="4800"/>
                </a:lnSpc>
              </a:pPr>
            </a:p>
            <a:p>
              <a:pPr algn="l" marL="965200" indent="-482600" lvl="1">
                <a:lnSpc>
                  <a:spcPts val="4800"/>
                </a:lnSpc>
                <a:buFont typeface="Arial"/>
                <a:buChar char="•"/>
              </a:pPr>
              <a:r>
                <a:rPr lang="en-US" sz="4000">
                  <a:solidFill>
                    <a:srgbClr val="000000"/>
                  </a:solidFill>
                  <a:latin typeface="Arial"/>
                  <a:ea typeface="Arial"/>
                  <a:cs typeface="Arial"/>
                  <a:sym typeface="Arial"/>
                </a:rPr>
                <a:t>Robotic-sounding voices and lack of customization.</a:t>
              </a:r>
            </a:p>
            <a:p>
              <a:pPr algn="l" marL="965200" indent="-482600" lvl="1">
                <a:lnSpc>
                  <a:spcPts val="4800"/>
                </a:lnSpc>
              </a:pPr>
            </a:p>
            <a:p>
              <a:pPr algn="l" marL="965200" indent="-482600" lvl="1">
                <a:lnSpc>
                  <a:spcPts val="4800"/>
                </a:lnSpc>
                <a:buFont typeface="Arial"/>
                <a:buChar char="•"/>
              </a:pPr>
              <a:r>
                <a:rPr lang="en-US" sz="4000">
                  <a:solidFill>
                    <a:srgbClr val="000000"/>
                  </a:solidFill>
                  <a:latin typeface="Arial"/>
                  <a:ea typeface="Arial"/>
                  <a:cs typeface="Arial"/>
                  <a:sym typeface="Arial"/>
                </a:rPr>
                <a:t>Expensive, time-consuming, and not scalable for small creators.</a:t>
              </a:r>
            </a:p>
          </p:txBody>
        </p:sp>
      </p:gr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grpSp>
        <p:nvGrpSpPr>
          <p:cNvPr name="Group 20" id="20"/>
          <p:cNvGrpSpPr/>
          <p:nvPr/>
        </p:nvGrpSpPr>
        <p:grpSpPr>
          <a:xfrm rot="0">
            <a:off x="1028700" y="872498"/>
            <a:ext cx="9398908" cy="2416176"/>
            <a:chOff x="0" y="0"/>
            <a:chExt cx="12531877" cy="3221568"/>
          </a:xfrm>
        </p:grpSpPr>
        <p:sp>
          <p:nvSpPr>
            <p:cNvPr name="Freeform 21" id="21"/>
            <p:cNvSpPr/>
            <p:nvPr/>
          </p:nvSpPr>
          <p:spPr>
            <a:xfrm flipH="false" flipV="false" rot="0">
              <a:off x="0" y="0"/>
              <a:ext cx="12531878" cy="3221568"/>
            </a:xfrm>
            <a:custGeom>
              <a:avLst/>
              <a:gdLst/>
              <a:ahLst/>
              <a:cxnLst/>
              <a:rect r="r" b="b" t="t" l="l"/>
              <a:pathLst>
                <a:path h="3221568" w="12531878">
                  <a:moveTo>
                    <a:pt x="0" y="0"/>
                  </a:moveTo>
                  <a:lnTo>
                    <a:pt x="12531878" y="0"/>
                  </a:lnTo>
                  <a:lnTo>
                    <a:pt x="12531878" y="3221568"/>
                  </a:lnTo>
                  <a:lnTo>
                    <a:pt x="0" y="3221568"/>
                  </a:lnTo>
                  <a:close/>
                </a:path>
              </a:pathLst>
            </a:custGeom>
            <a:solidFill>
              <a:srgbClr val="000000">
                <a:alpha val="0"/>
              </a:srgbClr>
            </a:solidFill>
          </p:spPr>
        </p:sp>
        <p:sp>
          <p:nvSpPr>
            <p:cNvPr name="TextBox 22" id="22"/>
            <p:cNvSpPr txBox="true"/>
            <p:nvPr/>
          </p:nvSpPr>
          <p:spPr>
            <a:xfrm>
              <a:off x="0" y="-19050"/>
              <a:ext cx="12531877" cy="3240618"/>
            </a:xfrm>
            <a:prstGeom prst="rect">
              <a:avLst/>
            </a:prstGeom>
          </p:spPr>
          <p:txBody>
            <a:bodyPr anchor="t" rtlCol="false" tIns="0" lIns="0" bIns="0" rIns="0"/>
            <a:lstStyle/>
            <a:p>
              <a:pPr algn="l">
                <a:lnSpc>
                  <a:spcPts val="8640"/>
                </a:lnSpc>
              </a:pPr>
              <a:r>
                <a:rPr lang="en-US" sz="7200">
                  <a:solidFill>
                    <a:srgbClr val="000000"/>
                  </a:solidFill>
                  <a:latin typeface="Trebuchet MS"/>
                  <a:ea typeface="Trebuchet MS"/>
                  <a:cs typeface="Trebuchet MS"/>
                  <a:sym typeface="Trebuchet MS"/>
                </a:rPr>
                <a:t>Proposed System</a:t>
              </a:r>
            </a:p>
          </p:txBody>
        </p:sp>
      </p:grpSp>
      <p:grpSp>
        <p:nvGrpSpPr>
          <p:cNvPr name="Group 23" id="23"/>
          <p:cNvGrpSpPr/>
          <p:nvPr/>
        </p:nvGrpSpPr>
        <p:grpSpPr>
          <a:xfrm rot="0">
            <a:off x="1289428" y="2514258"/>
            <a:ext cx="15430500" cy="7784648"/>
            <a:chOff x="0" y="0"/>
            <a:chExt cx="20574000" cy="10379531"/>
          </a:xfrm>
        </p:grpSpPr>
        <p:sp>
          <p:nvSpPr>
            <p:cNvPr name="Freeform 24" id="24"/>
            <p:cNvSpPr/>
            <p:nvPr/>
          </p:nvSpPr>
          <p:spPr>
            <a:xfrm flipH="false" flipV="false" rot="0">
              <a:off x="0" y="0"/>
              <a:ext cx="20574000" cy="10379531"/>
            </a:xfrm>
            <a:custGeom>
              <a:avLst/>
              <a:gdLst/>
              <a:ahLst/>
              <a:cxnLst/>
              <a:rect r="r" b="b" t="t" l="l"/>
              <a:pathLst>
                <a:path h="10379531" w="20574000">
                  <a:moveTo>
                    <a:pt x="0" y="0"/>
                  </a:moveTo>
                  <a:lnTo>
                    <a:pt x="20574000" y="0"/>
                  </a:lnTo>
                  <a:lnTo>
                    <a:pt x="20574000" y="10379531"/>
                  </a:lnTo>
                  <a:lnTo>
                    <a:pt x="0" y="10379531"/>
                  </a:lnTo>
                  <a:close/>
                </a:path>
              </a:pathLst>
            </a:custGeom>
            <a:solidFill>
              <a:srgbClr val="000000">
                <a:alpha val="0"/>
              </a:srgbClr>
            </a:solidFill>
          </p:spPr>
        </p:sp>
        <p:sp>
          <p:nvSpPr>
            <p:cNvPr name="TextBox 25" id="25"/>
            <p:cNvSpPr txBox="true"/>
            <p:nvPr/>
          </p:nvSpPr>
          <p:spPr>
            <a:xfrm>
              <a:off x="0" y="-19050"/>
              <a:ext cx="20574000" cy="10398581"/>
            </a:xfrm>
            <a:prstGeom prst="rect">
              <a:avLst/>
            </a:prstGeom>
          </p:spPr>
          <p:txBody>
            <a:bodyPr anchor="t" rtlCol="false" tIns="0" lIns="0" bIns="0" rIns="0"/>
            <a:lstStyle/>
            <a:p>
              <a:pPr algn="l">
                <a:lnSpc>
                  <a:spcPts val="4800"/>
                </a:lnSpc>
              </a:pPr>
              <a:r>
                <a:rPr lang="en-US" sz="4000">
                  <a:solidFill>
                    <a:srgbClr val="000000"/>
                  </a:solidFill>
                  <a:latin typeface="Trebuchet MS"/>
                  <a:ea typeface="Trebuchet MS"/>
                  <a:cs typeface="Trebuchet MS"/>
                  <a:sym typeface="Trebuchet MS"/>
                </a:rPr>
                <a:t>1.Fully automated dubbing pipeline using Flask and AI APIs.</a:t>
              </a:r>
            </a:p>
            <a:p>
              <a:pPr algn="l">
                <a:lnSpc>
                  <a:spcPts val="4800"/>
                </a:lnSpc>
              </a:pPr>
            </a:p>
            <a:p>
              <a:pPr algn="l">
                <a:lnSpc>
                  <a:spcPts val="4800"/>
                </a:lnSpc>
              </a:pPr>
              <a:r>
                <a:rPr lang="en-US" sz="4000">
                  <a:solidFill>
                    <a:srgbClr val="000000"/>
                  </a:solidFill>
                  <a:latin typeface="Trebuchet MS"/>
                  <a:ea typeface="Trebuchet MS"/>
                  <a:cs typeface="Trebuchet MS"/>
                  <a:sym typeface="Trebuchet MS"/>
                </a:rPr>
                <a:t>2.Transcription (Speechmatics), Translation (RapidAPI), Slang</a:t>
              </a:r>
            </a:p>
            <a:p>
              <a:pPr algn="l">
                <a:lnSpc>
                  <a:spcPts val="4800"/>
                </a:lnSpc>
              </a:pPr>
            </a:p>
            <a:p>
              <a:pPr algn="l">
                <a:lnSpc>
                  <a:spcPts val="4800"/>
                </a:lnSpc>
              </a:pPr>
              <a:r>
                <a:rPr lang="en-US" sz="4000">
                  <a:solidFill>
                    <a:srgbClr val="000000"/>
                  </a:solidFill>
                  <a:latin typeface="Trebuchet MS"/>
                  <a:ea typeface="Trebuchet MS"/>
                  <a:cs typeface="Trebuchet MS"/>
                  <a:sym typeface="Trebuchet MS"/>
                </a:rPr>
                <a:t>3.Refinement (Google Gemini).</a:t>
              </a:r>
            </a:p>
            <a:p>
              <a:pPr algn="l">
                <a:lnSpc>
                  <a:spcPts val="4800"/>
                </a:lnSpc>
              </a:pPr>
            </a:p>
            <a:p>
              <a:pPr algn="l">
                <a:lnSpc>
                  <a:spcPts val="4800"/>
                </a:lnSpc>
              </a:pPr>
              <a:r>
                <a:rPr lang="en-US" sz="4000">
                  <a:solidFill>
                    <a:srgbClr val="000000"/>
                  </a:solidFill>
                  <a:latin typeface="Trebuchet MS"/>
                  <a:ea typeface="Trebuchet MS"/>
                  <a:cs typeface="Trebuchet MS"/>
                  <a:sym typeface="Trebuchet MS"/>
                </a:rPr>
                <a:t>4.Speaker-specific TTS (Google Cloud TTS).</a:t>
              </a:r>
            </a:p>
            <a:p>
              <a:pPr algn="l">
                <a:lnSpc>
                  <a:spcPts val="4800"/>
                </a:lnSpc>
              </a:pPr>
            </a:p>
            <a:p>
              <a:pPr algn="l">
                <a:lnSpc>
                  <a:spcPts val="4800"/>
                </a:lnSpc>
              </a:pPr>
              <a:r>
                <a:rPr lang="en-US" sz="4000">
                  <a:solidFill>
                    <a:srgbClr val="000000"/>
                  </a:solidFill>
                  <a:latin typeface="Trebuchet MS"/>
                  <a:ea typeface="Trebuchet MS"/>
                  <a:cs typeface="Trebuchet MS"/>
                  <a:sym typeface="Trebuchet MS"/>
                </a:rPr>
                <a:t>5.Seamless audio-video merging with Demucs, Pydub &amp; MoviePy.</a:t>
              </a:r>
            </a:p>
            <a:p>
              <a:pPr algn="l">
                <a:lnSpc>
                  <a:spcPts val="4800"/>
                </a:lnSpc>
              </a:pPr>
            </a:p>
            <a:p>
              <a:pPr algn="l">
                <a:lnSpc>
                  <a:spcPts val="4800"/>
                </a:lnSpc>
              </a:pPr>
              <a:r>
                <a:rPr lang="en-US" sz="4000">
                  <a:solidFill>
                    <a:srgbClr val="000000"/>
                  </a:solidFill>
                  <a:latin typeface="Trebuchet MS"/>
                  <a:ea typeface="Trebuchet MS"/>
                  <a:cs typeface="Trebuchet MS"/>
                  <a:sym typeface="Trebuchet MS"/>
                </a:rPr>
                <a:t>6.Supports asynchronous processing and temporary file handling.</a:t>
              </a:r>
            </a:p>
            <a:p>
              <a:pPr algn="l">
                <a:lnSpc>
                  <a:spcPts val="4800"/>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grpSp>
        <p:nvGrpSpPr>
          <p:cNvPr name="Group 20" id="20"/>
          <p:cNvGrpSpPr/>
          <p:nvPr/>
        </p:nvGrpSpPr>
        <p:grpSpPr>
          <a:xfrm rot="0">
            <a:off x="1224642" y="542924"/>
            <a:ext cx="9170308" cy="2416176"/>
            <a:chOff x="0" y="0"/>
            <a:chExt cx="12227077" cy="3221568"/>
          </a:xfrm>
        </p:grpSpPr>
        <p:sp>
          <p:nvSpPr>
            <p:cNvPr name="Freeform 21" id="21"/>
            <p:cNvSpPr/>
            <p:nvPr/>
          </p:nvSpPr>
          <p:spPr>
            <a:xfrm flipH="false" flipV="false" rot="0">
              <a:off x="0" y="0"/>
              <a:ext cx="12227078" cy="3221568"/>
            </a:xfrm>
            <a:custGeom>
              <a:avLst/>
              <a:gdLst/>
              <a:ahLst/>
              <a:cxnLst/>
              <a:rect r="r" b="b" t="t" l="l"/>
              <a:pathLst>
                <a:path h="3221568" w="12227078">
                  <a:moveTo>
                    <a:pt x="0" y="0"/>
                  </a:moveTo>
                  <a:lnTo>
                    <a:pt x="12227078" y="0"/>
                  </a:lnTo>
                  <a:lnTo>
                    <a:pt x="12227078" y="3221568"/>
                  </a:lnTo>
                  <a:lnTo>
                    <a:pt x="0" y="3221568"/>
                  </a:lnTo>
                  <a:close/>
                </a:path>
              </a:pathLst>
            </a:custGeom>
            <a:solidFill>
              <a:srgbClr val="000000">
                <a:alpha val="0"/>
              </a:srgbClr>
            </a:solidFill>
          </p:spPr>
        </p:sp>
        <p:sp>
          <p:nvSpPr>
            <p:cNvPr name="TextBox 22" id="22"/>
            <p:cNvSpPr txBox="true"/>
            <p:nvPr/>
          </p:nvSpPr>
          <p:spPr>
            <a:xfrm>
              <a:off x="0" y="-19050"/>
              <a:ext cx="12227077" cy="3240618"/>
            </a:xfrm>
            <a:prstGeom prst="rect">
              <a:avLst/>
            </a:prstGeom>
          </p:spPr>
          <p:txBody>
            <a:bodyPr anchor="t" rtlCol="false" tIns="0" lIns="0" bIns="0" rIns="0"/>
            <a:lstStyle/>
            <a:p>
              <a:pPr algn="l">
                <a:lnSpc>
                  <a:spcPts val="8640"/>
                </a:lnSpc>
              </a:pPr>
              <a:r>
                <a:rPr lang="en-US" sz="7200">
                  <a:solidFill>
                    <a:srgbClr val="000000"/>
                  </a:solidFill>
                  <a:latin typeface="Trebuchet MS"/>
                  <a:ea typeface="Trebuchet MS"/>
                  <a:cs typeface="Trebuchet MS"/>
                  <a:sym typeface="Trebuchet MS"/>
                </a:rPr>
                <a:t>System Architecture</a:t>
              </a:r>
            </a:p>
          </p:txBody>
        </p:sp>
      </p:grpSp>
      <p:sp>
        <p:nvSpPr>
          <p:cNvPr name="Freeform 23" id="23"/>
          <p:cNvSpPr/>
          <p:nvPr/>
        </p:nvSpPr>
        <p:spPr>
          <a:xfrm flipH="false" flipV="false" rot="0">
            <a:off x="3438366" y="1925502"/>
            <a:ext cx="7568582" cy="7800974"/>
          </a:xfrm>
          <a:custGeom>
            <a:avLst/>
            <a:gdLst/>
            <a:ahLst/>
            <a:cxnLst/>
            <a:rect r="r" b="b" t="t" l="l"/>
            <a:pathLst>
              <a:path h="7800974" w="7568582">
                <a:moveTo>
                  <a:pt x="0" y="0"/>
                </a:moveTo>
                <a:lnTo>
                  <a:pt x="7568582" y="0"/>
                </a:lnTo>
                <a:lnTo>
                  <a:pt x="7568582" y="7800974"/>
                </a:lnTo>
                <a:lnTo>
                  <a:pt x="0" y="7800974"/>
                </a:lnTo>
                <a:lnTo>
                  <a:pt x="0" y="0"/>
                </a:lnTo>
                <a:close/>
              </a:path>
            </a:pathLst>
          </a:custGeom>
          <a:blipFill>
            <a:blip r:embed="rId2"/>
            <a:stretch>
              <a:fillRect l="0" t="0" r="-58" b="0"/>
            </a:stretch>
          </a:blipFill>
        </p:spPr>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grpSp>
        <p:nvGrpSpPr>
          <p:cNvPr name="Group 20" id="20"/>
          <p:cNvGrpSpPr/>
          <p:nvPr/>
        </p:nvGrpSpPr>
        <p:grpSpPr>
          <a:xfrm rot="0">
            <a:off x="1371600" y="310242"/>
            <a:ext cx="10548258" cy="1921784"/>
            <a:chOff x="0" y="0"/>
            <a:chExt cx="14064344" cy="2562379"/>
          </a:xfrm>
        </p:grpSpPr>
        <p:sp>
          <p:nvSpPr>
            <p:cNvPr name="Freeform 21" id="21"/>
            <p:cNvSpPr/>
            <p:nvPr/>
          </p:nvSpPr>
          <p:spPr>
            <a:xfrm flipH="false" flipV="false" rot="0">
              <a:off x="0" y="0"/>
              <a:ext cx="14064345" cy="2562379"/>
            </a:xfrm>
            <a:custGeom>
              <a:avLst/>
              <a:gdLst/>
              <a:ahLst/>
              <a:cxnLst/>
              <a:rect r="r" b="b" t="t" l="l"/>
              <a:pathLst>
                <a:path h="2562379" w="14064345">
                  <a:moveTo>
                    <a:pt x="0" y="0"/>
                  </a:moveTo>
                  <a:lnTo>
                    <a:pt x="14064345" y="0"/>
                  </a:lnTo>
                  <a:lnTo>
                    <a:pt x="14064345" y="2562379"/>
                  </a:lnTo>
                  <a:lnTo>
                    <a:pt x="0" y="2562379"/>
                  </a:lnTo>
                  <a:close/>
                </a:path>
              </a:pathLst>
            </a:custGeom>
            <a:solidFill>
              <a:srgbClr val="000000">
                <a:alpha val="0"/>
              </a:srgbClr>
            </a:solidFill>
          </p:spPr>
        </p:sp>
        <p:sp>
          <p:nvSpPr>
            <p:cNvPr name="TextBox 22" id="22"/>
            <p:cNvSpPr txBox="true"/>
            <p:nvPr/>
          </p:nvSpPr>
          <p:spPr>
            <a:xfrm>
              <a:off x="0" y="-19050"/>
              <a:ext cx="14064344" cy="2581429"/>
            </a:xfrm>
            <a:prstGeom prst="rect">
              <a:avLst/>
            </a:prstGeom>
          </p:spPr>
          <p:txBody>
            <a:bodyPr anchor="t" rtlCol="false" tIns="0" lIns="0" bIns="0" rIns="0"/>
            <a:lstStyle/>
            <a:p>
              <a:pPr algn="l">
                <a:lnSpc>
                  <a:spcPts val="8640"/>
                </a:lnSpc>
              </a:pPr>
              <a:r>
                <a:rPr lang="en-US" sz="7200">
                  <a:solidFill>
                    <a:srgbClr val="000000"/>
                  </a:solidFill>
                  <a:latin typeface="Trebuchet MS"/>
                  <a:ea typeface="Trebuchet MS"/>
                  <a:cs typeface="Trebuchet MS"/>
                  <a:sym typeface="Trebuchet MS"/>
                </a:rPr>
                <a:t>Modules Used</a:t>
              </a:r>
            </a:p>
          </p:txBody>
        </p:sp>
      </p:grpSp>
      <p:grpSp>
        <p:nvGrpSpPr>
          <p:cNvPr name="Group 23" id="23"/>
          <p:cNvGrpSpPr/>
          <p:nvPr/>
        </p:nvGrpSpPr>
        <p:grpSpPr>
          <a:xfrm rot="0">
            <a:off x="1371600" y="1849078"/>
            <a:ext cx="14947900" cy="8262747"/>
            <a:chOff x="0" y="0"/>
            <a:chExt cx="19930533" cy="11016996"/>
          </a:xfrm>
        </p:grpSpPr>
        <p:sp>
          <p:nvSpPr>
            <p:cNvPr name="Freeform 24" id="24"/>
            <p:cNvSpPr/>
            <p:nvPr/>
          </p:nvSpPr>
          <p:spPr>
            <a:xfrm flipH="false" flipV="false" rot="0">
              <a:off x="0" y="0"/>
              <a:ext cx="19930534" cy="11016996"/>
            </a:xfrm>
            <a:custGeom>
              <a:avLst/>
              <a:gdLst/>
              <a:ahLst/>
              <a:cxnLst/>
              <a:rect r="r" b="b" t="t" l="l"/>
              <a:pathLst>
                <a:path h="11016996" w="19930534">
                  <a:moveTo>
                    <a:pt x="0" y="0"/>
                  </a:moveTo>
                  <a:lnTo>
                    <a:pt x="19930534" y="0"/>
                  </a:lnTo>
                  <a:lnTo>
                    <a:pt x="19930534" y="11016996"/>
                  </a:lnTo>
                  <a:lnTo>
                    <a:pt x="0" y="11016996"/>
                  </a:lnTo>
                  <a:close/>
                </a:path>
              </a:pathLst>
            </a:custGeom>
            <a:solidFill>
              <a:srgbClr val="000000">
                <a:alpha val="0"/>
              </a:srgbClr>
            </a:solidFill>
          </p:spPr>
        </p:sp>
        <p:sp>
          <p:nvSpPr>
            <p:cNvPr name="TextBox 25" id="25"/>
            <p:cNvSpPr txBox="true"/>
            <p:nvPr/>
          </p:nvSpPr>
          <p:spPr>
            <a:xfrm>
              <a:off x="0" y="-76200"/>
              <a:ext cx="19930533" cy="11093196"/>
            </a:xfrm>
            <a:prstGeom prst="rect">
              <a:avLst/>
            </a:prstGeom>
          </p:spPr>
          <p:txBody>
            <a:bodyPr anchor="ctr" rtlCol="false" tIns="0" lIns="0" bIns="0" rIns="0"/>
            <a:lstStyle/>
            <a:p>
              <a:pPr algn="l" marL="868680" indent="-434340" lvl="1">
                <a:lnSpc>
                  <a:spcPts val="4320"/>
                </a:lnSpc>
                <a:buFont typeface="Arial"/>
                <a:buChar char="•"/>
              </a:pPr>
              <a:r>
                <a:rPr lang="en-US" b="true" sz="3600">
                  <a:solidFill>
                    <a:srgbClr val="000000"/>
                  </a:solidFill>
                  <a:latin typeface="Arial Bold"/>
                  <a:ea typeface="Arial Bold"/>
                  <a:cs typeface="Arial Bold"/>
                  <a:sym typeface="Arial Bold"/>
                </a:rPr>
                <a:t>User Interface</a:t>
              </a:r>
              <a:r>
                <a:rPr lang="en-US" sz="3600">
                  <a:solidFill>
                    <a:srgbClr val="000000"/>
                  </a:solidFill>
                  <a:latin typeface="Arial"/>
                  <a:ea typeface="Arial"/>
                  <a:cs typeface="Arial"/>
                  <a:sym typeface="Arial"/>
                </a:rPr>
                <a:t> – HTML/CSS + Flask for upload and interaction.</a:t>
              </a:r>
            </a:p>
            <a:p>
              <a:pPr algn="l" marL="868680" indent="-434340" lvl="1">
                <a:lnSpc>
                  <a:spcPts val="4320"/>
                </a:lnSpc>
              </a:pPr>
            </a:p>
            <a:p>
              <a:pPr algn="l" marL="868680" indent="-434340" lvl="1">
                <a:lnSpc>
                  <a:spcPts val="4320"/>
                </a:lnSpc>
                <a:buFont typeface="Arial"/>
                <a:buChar char="•"/>
              </a:pPr>
              <a:r>
                <a:rPr lang="en-US" b="true" sz="3600">
                  <a:solidFill>
                    <a:srgbClr val="000000"/>
                  </a:solidFill>
                  <a:latin typeface="Arial Bold"/>
                  <a:ea typeface="Arial Bold"/>
                  <a:cs typeface="Arial Bold"/>
                  <a:sym typeface="Arial Bold"/>
                </a:rPr>
                <a:t>Audio Extraction</a:t>
              </a:r>
              <a:r>
                <a:rPr lang="en-US" sz="3600">
                  <a:solidFill>
                    <a:srgbClr val="000000"/>
                  </a:solidFill>
                  <a:latin typeface="Arial"/>
                  <a:ea typeface="Arial"/>
                  <a:cs typeface="Arial"/>
                  <a:sym typeface="Arial"/>
                </a:rPr>
                <a:t> – Demucs for separating vocals/background.</a:t>
              </a:r>
            </a:p>
            <a:p>
              <a:pPr algn="l" marL="868680" indent="-434340" lvl="1">
                <a:lnSpc>
                  <a:spcPts val="4320"/>
                </a:lnSpc>
              </a:pPr>
            </a:p>
            <a:p>
              <a:pPr algn="l" marL="868680" indent="-434340" lvl="1">
                <a:lnSpc>
                  <a:spcPts val="4320"/>
                </a:lnSpc>
                <a:buFont typeface="Arial"/>
                <a:buChar char="•"/>
              </a:pPr>
              <a:r>
                <a:rPr lang="en-US" b="true" sz="3600">
                  <a:solidFill>
                    <a:srgbClr val="000000"/>
                  </a:solidFill>
                  <a:latin typeface="Arial Bold"/>
                  <a:ea typeface="Arial Bold"/>
                  <a:cs typeface="Arial Bold"/>
                  <a:sym typeface="Arial Bold"/>
                </a:rPr>
                <a:t>Transcription</a:t>
              </a:r>
              <a:r>
                <a:rPr lang="en-US" sz="3600">
                  <a:solidFill>
                    <a:srgbClr val="000000"/>
                  </a:solidFill>
                  <a:latin typeface="Arial"/>
                  <a:ea typeface="Arial"/>
                  <a:cs typeface="Arial"/>
                  <a:sym typeface="Arial"/>
                </a:rPr>
                <a:t> – Speechmatics with speaker diarization.</a:t>
              </a:r>
            </a:p>
            <a:p>
              <a:pPr algn="l" marL="868680" indent="-434340" lvl="1">
                <a:lnSpc>
                  <a:spcPts val="4320"/>
                </a:lnSpc>
              </a:pPr>
            </a:p>
            <a:p>
              <a:pPr algn="l" marL="868680" indent="-434340" lvl="1">
                <a:lnSpc>
                  <a:spcPts val="4320"/>
                </a:lnSpc>
                <a:buFont typeface="Arial"/>
                <a:buChar char="•"/>
              </a:pPr>
              <a:r>
                <a:rPr lang="en-US" b="true" sz="3600">
                  <a:solidFill>
                    <a:srgbClr val="000000"/>
                  </a:solidFill>
                  <a:latin typeface="Arial Bold"/>
                  <a:ea typeface="Arial Bold"/>
                  <a:cs typeface="Arial Bold"/>
                  <a:sym typeface="Arial Bold"/>
                </a:rPr>
                <a:t>Translation &amp; Slang</a:t>
              </a:r>
              <a:r>
                <a:rPr lang="en-US" sz="3600">
                  <a:solidFill>
                    <a:srgbClr val="000000"/>
                  </a:solidFill>
                  <a:latin typeface="Arial"/>
                  <a:ea typeface="Arial"/>
                  <a:cs typeface="Arial"/>
                  <a:sym typeface="Arial"/>
                </a:rPr>
                <a:t> – RapidAPI + Gemini for Tamil slang adaptation.</a:t>
              </a:r>
            </a:p>
            <a:p>
              <a:pPr algn="l" marL="868680" indent="-434340" lvl="1">
                <a:lnSpc>
                  <a:spcPts val="4320"/>
                </a:lnSpc>
              </a:pPr>
            </a:p>
            <a:p>
              <a:pPr algn="l" marL="868680" indent="-434340" lvl="1">
                <a:lnSpc>
                  <a:spcPts val="4320"/>
                </a:lnSpc>
                <a:buFont typeface="Arial"/>
                <a:buChar char="•"/>
              </a:pPr>
              <a:r>
                <a:rPr lang="en-US" b="true" sz="3600">
                  <a:solidFill>
                    <a:srgbClr val="000000"/>
                  </a:solidFill>
                  <a:latin typeface="Arial Bold"/>
                  <a:ea typeface="Arial Bold"/>
                  <a:cs typeface="Arial Bold"/>
                  <a:sym typeface="Arial Bold"/>
                </a:rPr>
                <a:t>Voice Generation</a:t>
              </a:r>
              <a:r>
                <a:rPr lang="en-US" sz="3600">
                  <a:solidFill>
                    <a:srgbClr val="000000"/>
                  </a:solidFill>
                  <a:latin typeface="Arial"/>
                  <a:ea typeface="Arial"/>
                  <a:cs typeface="Arial"/>
                  <a:sym typeface="Arial"/>
                </a:rPr>
                <a:t> – Google Cloud Text-to-Speech.</a:t>
              </a:r>
            </a:p>
            <a:p>
              <a:pPr algn="l" marL="868680" indent="-434340" lvl="1">
                <a:lnSpc>
                  <a:spcPts val="4320"/>
                </a:lnSpc>
              </a:pPr>
            </a:p>
            <a:p>
              <a:pPr algn="l" marL="868680" indent="-434340" lvl="1">
                <a:lnSpc>
                  <a:spcPts val="4320"/>
                </a:lnSpc>
                <a:buFont typeface="Arial"/>
                <a:buChar char="•"/>
              </a:pPr>
              <a:r>
                <a:rPr lang="en-US" b="true" sz="3600">
                  <a:solidFill>
                    <a:srgbClr val="000000"/>
                  </a:solidFill>
                  <a:latin typeface="Arial Bold"/>
                  <a:ea typeface="Arial Bold"/>
                  <a:cs typeface="Arial Bold"/>
                  <a:sym typeface="Arial Bold"/>
                </a:rPr>
                <a:t>Audio Sync</a:t>
              </a:r>
              <a:r>
                <a:rPr lang="en-US" sz="3600">
                  <a:solidFill>
                    <a:srgbClr val="000000"/>
                  </a:solidFill>
                  <a:latin typeface="Arial"/>
                  <a:ea typeface="Arial"/>
                  <a:cs typeface="Arial"/>
                  <a:sym typeface="Arial"/>
                </a:rPr>
                <a:t> – Pydub for overlaying dubbed speech.</a:t>
              </a:r>
            </a:p>
            <a:p>
              <a:pPr algn="l" marL="868680" indent="-434340" lvl="1">
                <a:lnSpc>
                  <a:spcPts val="4320"/>
                </a:lnSpc>
              </a:pPr>
            </a:p>
            <a:p>
              <a:pPr algn="l" marL="868680" indent="-434340" lvl="1">
                <a:lnSpc>
                  <a:spcPts val="4320"/>
                </a:lnSpc>
                <a:buFont typeface="Arial"/>
                <a:buChar char="•"/>
              </a:pPr>
              <a:r>
                <a:rPr lang="en-US" b="true" sz="3600">
                  <a:solidFill>
                    <a:srgbClr val="000000"/>
                  </a:solidFill>
                  <a:latin typeface="Arial Bold"/>
                  <a:ea typeface="Arial Bold"/>
                  <a:cs typeface="Arial Bold"/>
                  <a:sym typeface="Arial Bold"/>
                </a:rPr>
                <a:t>Video Reconstruction</a:t>
              </a:r>
              <a:r>
                <a:rPr lang="en-US" sz="3600">
                  <a:solidFill>
                    <a:srgbClr val="000000"/>
                  </a:solidFill>
                  <a:latin typeface="Arial"/>
                  <a:ea typeface="Arial"/>
                  <a:cs typeface="Arial"/>
                  <a:sym typeface="Arial"/>
                </a:rPr>
                <a:t> – MoviePy to generate the final dubbed video.</a:t>
              </a:r>
            </a:p>
          </p:txBody>
        </p:sp>
      </p:gr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4791364">
            <a:off x="9738483" y="5143500"/>
            <a:ext cx="10464869" cy="0"/>
          </a:xfrm>
          <a:prstGeom prst="line">
            <a:avLst/>
          </a:prstGeom>
          <a:ln cap="rnd" w="9525">
            <a:solidFill>
              <a:srgbClr val="FFFFFF"/>
            </a:solidFill>
            <a:prstDash val="solid"/>
            <a:headEnd type="none" len="sm" w="sm"/>
            <a:tailEnd type="none" len="sm" w="sm"/>
          </a:ln>
        </p:spPr>
      </p:sp>
      <p:sp>
        <p:nvSpPr>
          <p:cNvPr name="AutoShape 3" id="3"/>
          <p:cNvSpPr/>
          <p:nvPr/>
        </p:nvSpPr>
        <p:spPr>
          <a:xfrm rot="8776574">
            <a:off x="10406482" y="7904560"/>
            <a:ext cx="8608174" cy="0"/>
          </a:xfrm>
          <a:prstGeom prst="line">
            <a:avLst/>
          </a:prstGeom>
          <a:ln cap="rnd" w="9525">
            <a:solidFill>
              <a:srgbClr val="FFFFFF"/>
            </a:solidFill>
            <a:prstDash val="solid"/>
            <a:headEnd type="none" len="sm" w="sm"/>
            <a:tailEnd type="none" len="sm" w="sm"/>
          </a:ln>
        </p:spPr>
      </p:sp>
      <p:grpSp>
        <p:nvGrpSpPr>
          <p:cNvPr name="Group 4" id="4"/>
          <p:cNvGrpSpPr/>
          <p:nvPr/>
        </p:nvGrpSpPr>
        <p:grpSpPr>
          <a:xfrm rot="0">
            <a:off x="13772214" y="-12700"/>
            <a:ext cx="4511024" cy="10299700"/>
            <a:chOff x="0" y="0"/>
            <a:chExt cx="6014698" cy="13732933"/>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90C226">
                <a:alpha val="8627"/>
              </a:srgbClr>
            </a:solidFill>
          </p:spPr>
        </p:sp>
      </p:grpSp>
      <p:grpSp>
        <p:nvGrpSpPr>
          <p:cNvPr name="Group 6" id="6"/>
          <p:cNvGrpSpPr/>
          <p:nvPr/>
        </p:nvGrpSpPr>
        <p:grpSpPr>
          <a:xfrm rot="0">
            <a:off x="14405163" y="-12700"/>
            <a:ext cx="3882837" cy="10299700"/>
            <a:chOff x="0" y="0"/>
            <a:chExt cx="5177116" cy="13732933"/>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90C226">
                <a:alpha val="3922"/>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54A021">
                <a:alpha val="51765"/>
              </a:srgbClr>
            </a:solidFill>
          </p:spPr>
        </p:sp>
      </p:grpSp>
      <p:grpSp>
        <p:nvGrpSpPr>
          <p:cNvPr name="Group 10" id="10"/>
          <p:cNvGrpSpPr/>
          <p:nvPr/>
        </p:nvGrpSpPr>
        <p:grpSpPr>
          <a:xfrm rot="0">
            <a:off x="14001750" y="-12700"/>
            <a:ext cx="4281489" cy="10299700"/>
            <a:chOff x="0" y="0"/>
            <a:chExt cx="5708652" cy="13732933"/>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3F7819">
                <a:alpha val="48627"/>
              </a:srgbClr>
            </a:solidFill>
          </p:spPr>
        </p:sp>
      </p:grpSp>
      <p:grpSp>
        <p:nvGrpSpPr>
          <p:cNvPr name="Group 12" id="12"/>
          <p:cNvGrpSpPr/>
          <p:nvPr/>
        </p:nvGrpSpPr>
        <p:grpSpPr>
          <a:xfrm rot="0">
            <a:off x="16348095" y="-12700"/>
            <a:ext cx="1935141" cy="10299700"/>
            <a:chOff x="0" y="0"/>
            <a:chExt cx="2580188" cy="13732933"/>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C0E474">
                <a:alpha val="48627"/>
              </a:srgbClr>
            </a:solidFill>
          </p:spPr>
        </p:sp>
      </p:grpSp>
      <p:grpSp>
        <p:nvGrpSpPr>
          <p:cNvPr name="Group 14" id="14"/>
          <p:cNvGrpSpPr/>
          <p:nvPr/>
        </p:nvGrpSpPr>
        <p:grpSpPr>
          <a:xfrm rot="0">
            <a:off x="16408499" y="-12700"/>
            <a:ext cx="1874737" cy="10299700"/>
            <a:chOff x="0" y="0"/>
            <a:chExt cx="2499650" cy="13732933"/>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90C226">
                <a:alpha val="41961"/>
              </a:srgbClr>
            </a:solidFill>
          </p:spPr>
        </p:sp>
      </p:grpSp>
      <p:grpSp>
        <p:nvGrpSpPr>
          <p:cNvPr name="Group 16" id="16"/>
          <p:cNvGrpSpPr/>
          <p:nvPr/>
        </p:nvGrpSpPr>
        <p:grpSpPr>
          <a:xfrm rot="0">
            <a:off x="15557499" y="5384801"/>
            <a:ext cx="2725738" cy="4902199"/>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90C226">
                <a:alpha val="6392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90C226">
                <a:alpha val="72157"/>
              </a:srgbClr>
            </a:solidFill>
          </p:spPr>
        </p:sp>
      </p:grpSp>
      <p:grpSp>
        <p:nvGrpSpPr>
          <p:cNvPr name="Group 20" id="20"/>
          <p:cNvGrpSpPr/>
          <p:nvPr/>
        </p:nvGrpSpPr>
        <p:grpSpPr>
          <a:xfrm rot="0">
            <a:off x="847200" y="3601500"/>
            <a:ext cx="16593600" cy="3084000"/>
            <a:chOff x="0" y="0"/>
            <a:chExt cx="22124800" cy="4112000"/>
          </a:xfrm>
        </p:grpSpPr>
        <p:sp>
          <p:nvSpPr>
            <p:cNvPr name="Freeform 21" id="21"/>
            <p:cNvSpPr/>
            <p:nvPr/>
          </p:nvSpPr>
          <p:spPr>
            <a:xfrm flipH="false" flipV="false" rot="0">
              <a:off x="0" y="0"/>
              <a:ext cx="22124800" cy="4112000"/>
            </a:xfrm>
            <a:custGeom>
              <a:avLst/>
              <a:gdLst/>
              <a:ahLst/>
              <a:cxnLst/>
              <a:rect r="r" b="b" t="t" l="l"/>
              <a:pathLst>
                <a:path h="4112000" w="22124800">
                  <a:moveTo>
                    <a:pt x="0" y="0"/>
                  </a:moveTo>
                  <a:lnTo>
                    <a:pt x="22124800" y="0"/>
                  </a:lnTo>
                  <a:lnTo>
                    <a:pt x="22124800" y="4112000"/>
                  </a:lnTo>
                  <a:lnTo>
                    <a:pt x="0" y="4112000"/>
                  </a:lnTo>
                  <a:close/>
                </a:path>
              </a:pathLst>
            </a:custGeom>
            <a:solidFill>
              <a:srgbClr val="000000">
                <a:alpha val="0"/>
              </a:srgbClr>
            </a:solidFill>
          </p:spPr>
        </p:sp>
        <p:sp>
          <p:nvSpPr>
            <p:cNvPr name="TextBox 22" id="22"/>
            <p:cNvSpPr txBox="true"/>
            <p:nvPr/>
          </p:nvSpPr>
          <p:spPr>
            <a:xfrm>
              <a:off x="0" y="-9525"/>
              <a:ext cx="22124800" cy="4121525"/>
            </a:xfrm>
            <a:prstGeom prst="rect">
              <a:avLst/>
            </a:prstGeom>
          </p:spPr>
          <p:txBody>
            <a:bodyPr anchor="ctr" rtlCol="false" tIns="0" lIns="0" bIns="0" rIns="0"/>
            <a:lstStyle/>
            <a:p>
              <a:pPr algn="ctr">
                <a:lnSpc>
                  <a:spcPts val="23520"/>
                </a:lnSpc>
              </a:pPr>
              <a:r>
                <a:rPr lang="en-US" sz="19600">
                  <a:solidFill>
                    <a:srgbClr val="000000"/>
                  </a:solidFill>
                  <a:latin typeface="Trebuchet MS"/>
                  <a:ea typeface="Trebuchet MS"/>
                  <a:cs typeface="Trebuchet MS"/>
                  <a:sym typeface="Trebuchet MS"/>
                </a:rPr>
                <a:t>OUTPUT</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DAGm65ddP0k</dc:identifier>
  <dcterms:modified xsi:type="dcterms:W3CDTF">2011-08-01T06:04:30Z</dcterms:modified>
  <cp:revision>1</cp:revision>
  <dc:title>Abstract Objectives Existing System Proposed System System Architecture Modules Used Output</dc:title>
</cp:coreProperties>
</file>

<file path=docProps/thumbnail.jpeg>
</file>